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98911-EFE2-4858-B080-9065FD215F59}" v="1" dt="2024-04-19T13:34:04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MSIPCMContentMarking" descr="{&quot;HashCode&quot;:-1488495309,&quot;Placement&quot;:&quot;Footer&quot;,&quot;Top&quot;:524.1047,&quot;Left&quot;:458.909119,&quot;SlideWidth&quot;:960,&quot;SlideHeight&quot;:540}"/>
          <p:cNvSpPr txBox="1"/>
          <p:nvPr userDrawn="1"/>
        </p:nvSpPr>
        <p:spPr>
          <a:xfrm>
            <a:off x="5828146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7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23550" y="1599175"/>
            <a:ext cx="3240000" cy="500624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 smtClean="0"/>
              <a:t>Conversion</a:t>
            </a:r>
            <a:r>
              <a:rPr lang="en-GB" dirty="0" smtClean="0"/>
              <a:t> from steam/SHW to hot water as heating fluid 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dirty="0" smtClean="0"/>
              <a:t>Possibility to recover energy from other internal processes </a:t>
            </a:r>
            <a:r>
              <a:rPr lang="en-GB" b="1" dirty="0" smtClean="0"/>
              <a:t>savings </a:t>
            </a:r>
            <a:r>
              <a:rPr lang="en-GB" b="1" dirty="0"/>
              <a:t>up to 100% </a:t>
            </a:r>
            <a:r>
              <a:rPr lang="en-GB" b="1" dirty="0" smtClean="0"/>
              <a:t>steam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 smtClean="0"/>
              <a:t>Reduction of CO2 emissions up to 100%</a:t>
            </a:r>
            <a:endParaRPr lang="en-GB" b="1" dirty="0"/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/>
              <a:t>System completely integrated </a:t>
            </a:r>
            <a:r>
              <a:rPr lang="en-GB" dirty="0"/>
              <a:t>in the pasteurizer control with the possibility of different configurations based on the different energy availability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/>
              <a:t>Continuous monitoring </a:t>
            </a:r>
            <a:r>
              <a:rPr lang="en-GB" dirty="0"/>
              <a:t>of consumption and energy </a:t>
            </a:r>
            <a:r>
              <a:rPr lang="en-GB" dirty="0" smtClean="0"/>
              <a:t>savings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dirty="0" smtClean="0"/>
              <a:t>Possibility to </a:t>
            </a:r>
            <a:r>
              <a:rPr lang="en-GB" b="1" dirty="0" smtClean="0"/>
              <a:t>electrify completely </a:t>
            </a:r>
            <a:r>
              <a:rPr lang="en-GB" dirty="0" smtClean="0"/>
              <a:t>the heating system of the pasteurizers using heat pumps</a:t>
            </a:r>
          </a:p>
          <a:p>
            <a:pPr marL="0" indent="0" eaLnBrk="0" hangingPunct="0">
              <a:spcBef>
                <a:spcPct val="45000"/>
              </a:spcBef>
              <a:buClr>
                <a:srgbClr val="E64B00"/>
              </a:buClr>
              <a:buNone/>
              <a:defRPr/>
            </a:pPr>
            <a:endParaRPr lang="en-GB" dirty="0" smtClean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501415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dirty="0"/>
              <a:t>Installation of and additional heating system </a:t>
            </a:r>
            <a:r>
              <a:rPr lang="en-US" b="1" dirty="0"/>
              <a:t>capable to work in parallel to the traditional heating system</a:t>
            </a:r>
            <a:r>
              <a:rPr lang="en-US" dirty="0"/>
              <a:t> and using hot water as heating source.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altLang="zh-CN" dirty="0" smtClean="0">
                <a:ea typeface="宋体" charset="-122"/>
              </a:rPr>
              <a:t>Replacement </a:t>
            </a:r>
            <a:r>
              <a:rPr lang="en-GB" altLang="zh-CN" dirty="0">
                <a:ea typeface="宋体" charset="-122"/>
              </a:rPr>
              <a:t>or addition of a system capable of </a:t>
            </a:r>
            <a:r>
              <a:rPr lang="en-GB" altLang="zh-CN" b="1" dirty="0">
                <a:ea typeface="宋体" charset="-122"/>
              </a:rPr>
              <a:t>recovering thermal energy present in the plant</a:t>
            </a:r>
            <a:r>
              <a:rPr lang="en-GB" altLang="zh-CN" dirty="0">
                <a:ea typeface="宋体" charset="-122"/>
              </a:rPr>
              <a:t> to assist or replace the heating systems of the pasteurizer. Conversion of the heating source from steam to hot water (</a:t>
            </a:r>
            <a:r>
              <a:rPr lang="en-GB" altLang="zh-CN" dirty="0" smtClean="0">
                <a:ea typeface="宋体" charset="-122"/>
              </a:rPr>
              <a:t>80-85°C)</a:t>
            </a:r>
            <a:endParaRPr lang="en-US" dirty="0"/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Software </a:t>
            </a:r>
            <a:r>
              <a:rPr lang="en-US" b="1" dirty="0"/>
              <a:t>modification to manage automatically</a:t>
            </a:r>
            <a:r>
              <a:rPr lang="en-US" dirty="0"/>
              <a:t> the heating demand of the machine giving priority to the hot water as main source.</a:t>
            </a:r>
          </a:p>
          <a:p>
            <a:endParaRPr lang="en-GB" noProof="1"/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60" name="Segnaposto contenuto 4">
            <a:extLst>
              <a:ext uri="{FF2B5EF4-FFF2-40B4-BE49-F238E27FC236}">
                <a16:creationId xmlns:a16="http://schemas.microsoft.com/office/drawing/2014/main" id="{8DA02F4B-E452-8A61-0B03-BC6E2241BCCF}"/>
              </a:ext>
            </a:extLst>
          </p:cNvPr>
          <p:cNvSpPr txBox="1">
            <a:spLocks/>
          </p:cNvSpPr>
          <p:nvPr/>
        </p:nvSpPr>
        <p:spPr>
          <a:xfrm>
            <a:off x="9572624" y="1911571"/>
            <a:ext cx="2249489" cy="1283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E74B00"/>
                </a:solidFill>
              </a:rPr>
              <a:t>Plant Energy Recovery System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O&amp;U Ref – VRP-025</a:t>
            </a:r>
            <a:endParaRPr lang="en-GB" dirty="0"/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200-250K€*</a:t>
            </a:r>
            <a:endParaRPr lang="it-IT" dirty="0"/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1-2 </a:t>
            </a:r>
            <a:r>
              <a:rPr lang="it-IT" dirty="0" err="1" smtClean="0"/>
              <a:t>yrs</a:t>
            </a:r>
            <a:endParaRPr lang="it-IT" dirty="0"/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8 </a:t>
            </a:r>
            <a:r>
              <a:rPr lang="it-IT" dirty="0" err="1" smtClean="0"/>
              <a:t>days</a:t>
            </a:r>
            <a:endParaRPr lang="it-IT" dirty="0"/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5 </a:t>
            </a:r>
            <a:r>
              <a:rPr lang="it-IT" dirty="0" err="1" smtClean="0"/>
              <a:t>days</a:t>
            </a:r>
            <a:endParaRPr lang="it-IT" dirty="0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74544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*</a:t>
            </a:r>
            <a:r>
              <a:rPr lang="it-IT" dirty="0" smtClean="0"/>
              <a:t>Installation </a:t>
            </a:r>
            <a:r>
              <a:rPr lang="it-IT" dirty="0" err="1" smtClean="0"/>
              <a:t>excluded</a:t>
            </a:r>
            <a:endParaRPr lang="it-IT" dirty="0"/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 err="1" smtClean="0"/>
              <a:t>All</a:t>
            </a:r>
            <a:r>
              <a:rPr lang="it-IT" dirty="0" smtClean="0"/>
              <a:t> Sidel </a:t>
            </a:r>
            <a:r>
              <a:rPr lang="it-IT" dirty="0" err="1" smtClean="0"/>
              <a:t>pasteurizers</a:t>
            </a:r>
            <a:r>
              <a:rPr lang="it-IT" dirty="0" smtClean="0"/>
              <a:t>/</a:t>
            </a:r>
            <a:r>
              <a:rPr lang="it-IT" dirty="0" err="1" smtClean="0"/>
              <a:t>warmers</a:t>
            </a:r>
            <a:endParaRPr lang="it-IT" dirty="0"/>
          </a:p>
          <a:p>
            <a:pPr>
              <a:buClr>
                <a:srgbClr val="E74B00"/>
              </a:buClr>
            </a:pPr>
            <a:r>
              <a:rPr lang="it-IT" dirty="0" smtClean="0"/>
              <a:t>Competitors </a:t>
            </a:r>
            <a:r>
              <a:rPr lang="it-IT" dirty="0" err="1" smtClean="0"/>
              <a:t>machines</a:t>
            </a:r>
            <a:endParaRPr lang="it-IT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 smtClean="0"/>
              <a:t>Prince E</a:t>
            </a:r>
            <a:endParaRPr lang="it-IT" dirty="0"/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</p:txBody>
      </p:sp>
      <p:sp>
        <p:nvSpPr>
          <p:cNvPr id="77" name="Rettangolo 40">
            <a:extLst>
              <a:ext uri="{FF2B5EF4-FFF2-40B4-BE49-F238E27FC236}">
                <a16:creationId xmlns:a16="http://schemas.microsoft.com/office/drawing/2014/main" id="{CEB518CC-88F0-C974-99B5-11D72930C682}"/>
              </a:ext>
            </a:extLst>
          </p:cNvPr>
          <p:cNvSpPr/>
          <p:nvPr/>
        </p:nvSpPr>
        <p:spPr>
          <a:xfrm>
            <a:off x="9563271" y="1290636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78" name="Segnaposto contenuto 4">
            <a:extLst>
              <a:ext uri="{FF2B5EF4-FFF2-40B4-BE49-F238E27FC236}">
                <a16:creationId xmlns:a16="http://schemas.microsoft.com/office/drawing/2014/main" id="{A9F51750-6CDD-30CF-1EC7-D2F1DE825C8B}"/>
              </a:ext>
            </a:extLst>
          </p:cNvPr>
          <p:cNvSpPr txBox="1">
            <a:spLocks/>
          </p:cNvSpPr>
          <p:nvPr/>
        </p:nvSpPr>
        <p:spPr>
          <a:xfrm>
            <a:off x="9581977" y="3701051"/>
            <a:ext cx="2249489" cy="1622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79" name="Segnaposto testo 6">
            <a:extLst>
              <a:ext uri="{FF2B5EF4-FFF2-40B4-BE49-F238E27FC236}">
                <a16:creationId xmlns:a16="http://schemas.microsoft.com/office/drawing/2014/main" id="{BE11C9D5-4E24-E06D-C694-8B01B0BB57EA}"/>
              </a:ext>
            </a:extLst>
          </p:cNvPr>
          <p:cNvSpPr txBox="1">
            <a:spLocks/>
          </p:cNvSpPr>
          <p:nvPr/>
        </p:nvSpPr>
        <p:spPr>
          <a:xfrm>
            <a:off x="9581978" y="3429204"/>
            <a:ext cx="2249488" cy="206567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>
                <a:solidFill>
                  <a:srgbClr val="E74B00"/>
                </a:solidFill>
              </a:rPr>
              <a:t>Applicable</a:t>
            </a:r>
            <a:r>
              <a:rPr lang="it-IT" dirty="0" smtClean="0">
                <a:solidFill>
                  <a:srgbClr val="E74B00"/>
                </a:solidFill>
              </a:rPr>
              <a:t> to competitors </a:t>
            </a:r>
            <a:r>
              <a:rPr lang="it-IT" dirty="0" err="1" smtClean="0">
                <a:solidFill>
                  <a:srgbClr val="E74B00"/>
                </a:solidFill>
              </a:rPr>
              <a:t>machines</a:t>
            </a:r>
            <a:endParaRPr lang="it-IT" dirty="0">
              <a:solidFill>
                <a:srgbClr val="E74B00"/>
              </a:solidFill>
            </a:endParaRPr>
          </a:p>
        </p:txBody>
      </p:sp>
      <p:sp>
        <p:nvSpPr>
          <p:cNvPr id="80" name="Rettangolo 45">
            <a:extLst>
              <a:ext uri="{FF2B5EF4-FFF2-40B4-BE49-F238E27FC236}">
                <a16:creationId xmlns:a16="http://schemas.microsoft.com/office/drawing/2014/main" id="{2ABA18F3-25EE-7420-D47E-2B68A1CEAA9E}"/>
              </a:ext>
            </a:extLst>
          </p:cNvPr>
          <p:cNvSpPr/>
          <p:nvPr/>
        </p:nvSpPr>
        <p:spPr>
          <a:xfrm>
            <a:off x="9572624" y="3418994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err="1" smtClean="0"/>
              <a:t>Sustainability</a:t>
            </a:r>
            <a:endParaRPr lang="it-IT" sz="1800" dirty="0"/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3650" y="1882795"/>
            <a:ext cx="2122016" cy="9568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3245" y="4663100"/>
            <a:ext cx="2827985" cy="12415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E37BBA6-5934-44B4-9A09-56C1545B97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1005" y="3756703"/>
            <a:ext cx="1942800" cy="1505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544878" y="1287798"/>
            <a:ext cx="2259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 smtClean="0">
                <a:solidFill>
                  <a:srgbClr val="E74B00"/>
                </a:solidFill>
              </a:rPr>
              <a:t>Easy to </a:t>
            </a:r>
            <a:r>
              <a:rPr lang="it-IT" sz="1100" b="1" i="1" dirty="0" err="1" smtClean="0">
                <a:solidFill>
                  <a:srgbClr val="E74B00"/>
                </a:solidFill>
              </a:rPr>
              <a:t>install</a:t>
            </a:r>
            <a:r>
              <a:rPr lang="it-IT" sz="1100" b="1" i="1" dirty="0" smtClean="0">
                <a:solidFill>
                  <a:srgbClr val="E74B00"/>
                </a:solidFill>
              </a:rPr>
              <a:t> </a:t>
            </a:r>
            <a:r>
              <a:rPr lang="it-IT" sz="1100" b="1" i="1" dirty="0" err="1" smtClean="0">
                <a:solidFill>
                  <a:srgbClr val="E74B00"/>
                </a:solidFill>
              </a:rPr>
              <a:t>solution</a:t>
            </a:r>
            <a:endParaRPr lang="it-IT" sz="1100" b="1" i="1" dirty="0">
              <a:solidFill>
                <a:srgbClr val="E74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B582B3-2CAD-451A-AFD2-CB68D4BE3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77BB22-879A-4BF4-A7FE-A835423B6F09}">
  <ds:schemaRefs>
    <ds:schemaRef ds:uri="http://purl.org/dc/terms/"/>
    <ds:schemaRef ds:uri="http://schemas.microsoft.com/office/2006/documentManagement/types"/>
    <ds:schemaRef ds:uri="7d5dec9a-9e8b-443d-b3d9-4436fe769d7c"/>
    <ds:schemaRef ds:uri="http://purl.org/dc/elements/1.1/"/>
    <ds:schemaRef ds:uri="http://schemas.microsoft.com/office/2006/metadata/properties"/>
    <ds:schemaRef ds:uri="287c254b-2107-4f11-bbf4-c30bafcb0414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Wingdings</vt:lpstr>
      <vt:lpstr>Thème Office</vt:lpstr>
      <vt:lpstr>PowerPoint Presentation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Contolini, Simeone</cp:lastModifiedBy>
  <cp:revision>7</cp:revision>
  <dcterms:created xsi:type="dcterms:W3CDTF">2024-04-17T11:49:06Z</dcterms:created>
  <dcterms:modified xsi:type="dcterms:W3CDTF">2024-05-07T12:16:07Z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0x010100A9E68AB9D4A8064AA436EDC9C00D82B4</vt:lpwstr>
  </property>
  <property fmtid="{D5CDD505-2E9C-101B-9397-08002B2CF9AE}" pid="3" name="MSIP_Label_94480757-a570-4f64-84e7-c5b3ffe9d573_Enabled">
    <vt:lpwstr>true</vt:lpwstr>
  </property>
  <property fmtid="{D5CDD505-2E9C-101B-9397-08002B2CF9AE}" pid="4" name="MSIP_Label_94480757-a570-4f64-84e7-c5b3ffe9d573_SetDate">
    <vt:lpwstr>2024-05-07T12:16:07Z</vt:lpwstr>
  </property>
  <property fmtid="{D5CDD505-2E9C-101B-9397-08002B2CF9AE}" pid="5" name="MSIP_Label_94480757-a570-4f64-84e7-c5b3ffe9d573_Method">
    <vt:lpwstr>Privileged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SiteId">
    <vt:lpwstr>2390cbd1-e663-4321-bc93-ba298637ce52</vt:lpwstr>
  </property>
  <property fmtid="{D5CDD505-2E9C-101B-9397-08002B2CF9AE}" pid="8" name="MSIP_Label_94480757-a570-4f64-84e7-c5b3ffe9d573_ActionId">
    <vt:lpwstr>524724ad-d4d5-49de-9ee1-9c8721e49734</vt:lpwstr>
  </property>
  <property fmtid="{D5CDD505-2E9C-101B-9397-08002B2CF9AE}" pid="9" name="MSIP_Label_94480757-a570-4f64-84e7-c5b3ffe9d573_ContentBits">
    <vt:lpwstr>2</vt:lpwstr>
  </property>
</Properties>
</file>