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  <p:sp>
        <p:nvSpPr>
          <p:cNvPr id="7" name="MSIPCMContentMarking" descr="{&quot;HashCode&quot;:-1488495309,&quot;Placement&quot;:&quot;Footer&quot;,&quot;Top&quot;:524.1047,&quot;Left&quot;:458.909119,&quot;SlideWidth&quot;:960,&quot;SlideHeight&quot;:540}"/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3550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Maximum control </a:t>
            </a:r>
            <a:r>
              <a:rPr lang="en-GB" dirty="0"/>
              <a:t>of the PU accumulated by the product for the best product quality</a:t>
            </a:r>
          </a:p>
          <a:p>
            <a:pPr marL="639763" lvl="1" indent="-182563" eaLnBrk="0" hangingPunct="0"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dirty="0"/>
              <a:t>No </a:t>
            </a:r>
            <a:r>
              <a:rPr lang="en-GB" dirty="0" err="1"/>
              <a:t>underpasteurisation</a:t>
            </a:r>
            <a:r>
              <a:rPr lang="en-GB" dirty="0"/>
              <a:t> in any case</a:t>
            </a:r>
          </a:p>
          <a:p>
            <a:pPr marL="639763" lvl="1" indent="-182563" eaLnBrk="0" hangingPunct="0"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dirty="0"/>
              <a:t>Minimally </a:t>
            </a:r>
            <a:r>
              <a:rPr lang="en-GB" dirty="0" err="1"/>
              <a:t>overpasteurized</a:t>
            </a:r>
            <a:endParaRPr lang="en-GB" dirty="0"/>
          </a:p>
          <a:p>
            <a:pPr marL="639763" lvl="1" indent="-182563" eaLnBrk="0" hangingPunct="0"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dirty="0"/>
              <a:t>Achievement of the killing effect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altLang="it-IT" b="1" dirty="0"/>
              <a:t>Predictive approach </a:t>
            </a:r>
            <a:r>
              <a:rPr lang="en-US" altLang="it-IT" dirty="0"/>
              <a:t>minimizes spray temperature corrections for </a:t>
            </a:r>
            <a:r>
              <a:rPr lang="en-US" altLang="it-IT" b="1" dirty="0">
                <a:solidFill>
                  <a:srgbClr val="FF0000"/>
                </a:solidFill>
              </a:rPr>
              <a:t>saving of steam/SHW up to 5% and of fresh water up to 15%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Complete user-friendly </a:t>
            </a:r>
            <a:r>
              <a:rPr lang="en-GB" dirty="0"/>
              <a:t>reports on </a:t>
            </a:r>
            <a:r>
              <a:rPr lang="en-GB" dirty="0" err="1"/>
              <a:t>pasto</a:t>
            </a:r>
            <a:r>
              <a:rPr lang="en-GB" dirty="0"/>
              <a:t> functioning to check performance and malfunctions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Electrical energy saving </a:t>
            </a:r>
            <a:r>
              <a:rPr lang="en-GB" dirty="0"/>
              <a:t>with automatic pumps switch off during long machine stoppages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Dynamic level control </a:t>
            </a:r>
            <a:r>
              <a:rPr lang="en-GB" dirty="0"/>
              <a:t>to optimize the cooling effect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dirty="0"/>
              <a:t>Automatic </a:t>
            </a:r>
            <a:r>
              <a:rPr lang="en-GB" b="1" dirty="0"/>
              <a:t>fast product changeovers </a:t>
            </a:r>
            <a:r>
              <a:rPr lang="en-GB" dirty="0"/>
              <a:t>contribute to flexibility and water and steam savings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dirty="0"/>
              <a:t>Optimized first heating up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dirty="0"/>
              <a:t>Pre-</a:t>
            </a:r>
            <a:r>
              <a:rPr lang="en-GB" dirty="0" err="1"/>
              <a:t>arragement</a:t>
            </a:r>
            <a:r>
              <a:rPr lang="en-GB" dirty="0"/>
              <a:t> for Evo-On </a:t>
            </a:r>
          </a:p>
          <a:p>
            <a:pPr mar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endParaRPr lang="en-GB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501415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200" b="1" dirty="0">
                <a:solidFill>
                  <a:srgbClr val="000000"/>
                </a:solidFill>
                <a:ea typeface="宋体" charset="-122"/>
              </a:rPr>
              <a:t>Installation of a new HMI 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with new control software and new </a:t>
            </a:r>
            <a:r>
              <a:rPr lang="en-GB" altLang="zh-CN" dirty="0">
                <a:solidFill>
                  <a:srgbClr val="000000"/>
                </a:solidFill>
                <a:ea typeface="宋体" charset="-122"/>
              </a:rPr>
              <a:t>CPU Siemens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 1500 Series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200" b="1" dirty="0">
                <a:solidFill>
                  <a:srgbClr val="000000"/>
                </a:solidFill>
                <a:ea typeface="宋体" charset="-122"/>
              </a:rPr>
              <a:t>Modification on the overflow and balancing system 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to automatically control the water level</a:t>
            </a:r>
          </a:p>
          <a:p>
            <a:endParaRPr lang="en-GB" noProof="1"/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8DA02F4B-E452-8A61-0B03-BC6E2241BCCF}"/>
              </a:ext>
            </a:extLst>
          </p:cNvPr>
          <p:cNvSpPr txBox="1">
            <a:spLocks/>
          </p:cNvSpPr>
          <p:nvPr/>
        </p:nvSpPr>
        <p:spPr>
          <a:xfrm>
            <a:off x="9572624" y="1911571"/>
            <a:ext cx="2249489" cy="1283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E74B00"/>
                </a:solidFill>
              </a:rPr>
              <a:t>Prince E – PU control system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O&amp;U Ref – VRP-027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60-80 K€*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2 - 3 </a:t>
            </a:r>
            <a:r>
              <a:rPr lang="it-IT" dirty="0" err="1"/>
              <a:t>yrs</a:t>
            </a:r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8 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6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*Installation </a:t>
            </a:r>
            <a:r>
              <a:rPr lang="it-IT" dirty="0" err="1"/>
              <a:t>excluded</a:t>
            </a:r>
            <a:endParaRPr lang="it-IT" dirty="0"/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 err="1"/>
              <a:t>All</a:t>
            </a:r>
            <a:r>
              <a:rPr lang="it-IT" dirty="0"/>
              <a:t> Sidel </a:t>
            </a:r>
            <a:r>
              <a:rPr lang="it-IT" dirty="0" err="1"/>
              <a:t>pasteurizers</a:t>
            </a:r>
            <a:endParaRPr lang="it-IT" dirty="0"/>
          </a:p>
          <a:p>
            <a:pPr>
              <a:buClr>
                <a:srgbClr val="E74B00"/>
              </a:buClr>
            </a:pPr>
            <a:r>
              <a:rPr lang="it-IT" dirty="0"/>
              <a:t>Competitors </a:t>
            </a:r>
            <a:r>
              <a:rPr lang="it-IT" dirty="0" err="1"/>
              <a:t>machines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1" y="1290636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78" name="Segnaposto contenuto 4">
            <a:extLst>
              <a:ext uri="{FF2B5EF4-FFF2-40B4-BE49-F238E27FC236}">
                <a16:creationId xmlns:a16="http://schemas.microsoft.com/office/drawing/2014/main" id="{A9F51750-6CDD-30CF-1EC7-D2F1DE825C8B}"/>
              </a:ext>
            </a:extLst>
          </p:cNvPr>
          <p:cNvSpPr txBox="1">
            <a:spLocks/>
          </p:cNvSpPr>
          <p:nvPr/>
        </p:nvSpPr>
        <p:spPr>
          <a:xfrm>
            <a:off x="9581977" y="3701051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79" name="Segnaposto testo 6">
            <a:extLst>
              <a:ext uri="{FF2B5EF4-FFF2-40B4-BE49-F238E27FC236}">
                <a16:creationId xmlns:a16="http://schemas.microsoft.com/office/drawing/2014/main" id="{BE11C9D5-4E24-E06D-C694-8B01B0BB57EA}"/>
              </a:ext>
            </a:extLst>
          </p:cNvPr>
          <p:cNvSpPr txBox="1">
            <a:spLocks/>
          </p:cNvSpPr>
          <p:nvPr/>
        </p:nvSpPr>
        <p:spPr>
          <a:xfrm>
            <a:off x="9581978" y="3429204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User friendly reporting and </a:t>
            </a:r>
            <a:r>
              <a:rPr lang="it-IT" dirty="0" err="1">
                <a:solidFill>
                  <a:srgbClr val="E74B00"/>
                </a:solidFill>
              </a:rPr>
              <a:t>recipes</a:t>
            </a:r>
            <a:r>
              <a:rPr lang="it-IT" dirty="0">
                <a:solidFill>
                  <a:srgbClr val="E74B00"/>
                </a:solidFill>
              </a:rPr>
              <a:t> </a:t>
            </a:r>
            <a:r>
              <a:rPr lang="it-IT" dirty="0" err="1">
                <a:solidFill>
                  <a:srgbClr val="E74B00"/>
                </a:solidFill>
              </a:rPr>
              <a:t>modification</a:t>
            </a:r>
            <a:endParaRPr lang="it-IT" dirty="0">
              <a:solidFill>
                <a:srgbClr val="E74B00"/>
              </a:solidFill>
            </a:endParaRPr>
          </a:p>
        </p:txBody>
      </p:sp>
      <p:sp>
        <p:nvSpPr>
          <p:cNvPr id="80" name="Rettangolo 45">
            <a:extLst>
              <a:ext uri="{FF2B5EF4-FFF2-40B4-BE49-F238E27FC236}">
                <a16:creationId xmlns:a16="http://schemas.microsoft.com/office/drawing/2014/main" id="{2ABA18F3-25EE-7420-D47E-2B68A1CEAA9E}"/>
              </a:ext>
            </a:extLst>
          </p:cNvPr>
          <p:cNvSpPr/>
          <p:nvPr/>
        </p:nvSpPr>
        <p:spPr>
          <a:xfrm>
            <a:off x="9572624" y="3418994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 err="1"/>
              <a:t>Sustainability</a:t>
            </a:r>
            <a:r>
              <a:rPr lang="it-IT" sz="1400" dirty="0"/>
              <a:t>, Quality, </a:t>
            </a:r>
            <a:r>
              <a:rPr lang="it-IT" sz="1400" dirty="0" err="1"/>
              <a:t>Obsolescense</a:t>
            </a:r>
            <a:r>
              <a:rPr lang="it-IT" sz="1400" dirty="0"/>
              <a:t> 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2" name="TextBox 1"/>
          <p:cNvSpPr txBox="1"/>
          <p:nvPr/>
        </p:nvSpPr>
        <p:spPr>
          <a:xfrm>
            <a:off x="9544878" y="1287798"/>
            <a:ext cx="2259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err="1">
                <a:solidFill>
                  <a:srgbClr val="E74B00"/>
                </a:solidFill>
              </a:rPr>
              <a:t>Improved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pasteurization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quality</a:t>
            </a:r>
            <a:endParaRPr lang="it-IT" sz="1100" b="1" i="1" dirty="0">
              <a:solidFill>
                <a:srgbClr val="E74B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8D643F7-A830-4C59-04C2-15CF73849E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78" t="5689" b="30589"/>
          <a:stretch/>
        </p:blipFill>
        <p:spPr>
          <a:xfrm>
            <a:off x="6316804" y="3746658"/>
            <a:ext cx="2700867" cy="1525834"/>
          </a:xfrm>
          <a:prstGeom prst="rect">
            <a:avLst/>
          </a:prstGeom>
        </p:spPr>
      </p:pic>
      <p:pic>
        <p:nvPicPr>
          <p:cNvPr id="6" name="Immagine 5" descr="Immagine che contiene testo, Carattere, linea, Diagramma&#10;&#10;Descrizione generata automaticamente">
            <a:extLst>
              <a:ext uri="{FF2B5EF4-FFF2-40B4-BE49-F238E27FC236}">
                <a16:creationId xmlns:a16="http://schemas.microsoft.com/office/drawing/2014/main" id="{3840D736-D782-53FA-A7D8-286047F6CC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999" y="1692343"/>
            <a:ext cx="2353062" cy="1502644"/>
          </a:xfrm>
          <a:prstGeom prst="rect">
            <a:avLst/>
          </a:prstGeom>
        </p:spPr>
      </p:pic>
      <p:pic>
        <p:nvPicPr>
          <p:cNvPr id="7" name="Immagine 3">
            <a:extLst>
              <a:ext uri="{FF2B5EF4-FFF2-40B4-BE49-F238E27FC236}">
                <a16:creationId xmlns:a16="http://schemas.microsoft.com/office/drawing/2014/main" id="{8D58EDBF-6ECE-5BE7-53C6-411C3D785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2624" y="4126062"/>
            <a:ext cx="2119397" cy="11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77BB22-879A-4BF4-A7FE-A835423B6F09}">
  <ds:schemaRefs>
    <ds:schemaRef ds:uri="http://purl.org/dc/terms/"/>
    <ds:schemaRef ds:uri="http://schemas.microsoft.com/office/2006/documentManagement/types"/>
    <ds:schemaRef ds:uri="7d5dec9a-9e8b-443d-b3d9-4436fe769d7c"/>
    <ds:schemaRef ds:uri="http://purl.org/dc/elements/1.1/"/>
    <ds:schemaRef ds:uri="http://schemas.microsoft.com/office/2006/metadata/properties"/>
    <ds:schemaRef ds:uri="287c254b-2107-4f11-bbf4-c30bafcb0414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198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Wingdings</vt:lpstr>
      <vt:lpstr>Thème Office</vt:lpstr>
      <vt:lpstr>Presentazione standard di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10</cp:revision>
  <dcterms:created xsi:type="dcterms:W3CDTF">2024-04-17T11:49:06Z</dcterms:created>
  <dcterms:modified xsi:type="dcterms:W3CDTF">2025-01-15T12:58:10Z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0x010100A9E68AB9D4A8064AA436EDC9C00D82B4</vt:lpwstr>
  </property>
  <property fmtid="{D5CDD505-2E9C-101B-9397-08002B2CF9AE}" pid="3" name="MSIP_Label_94480757-a570-4f64-84e7-c5b3ffe9d573_Enabled">
    <vt:lpwstr>true</vt:lpwstr>
  </property>
  <property fmtid="{D5CDD505-2E9C-101B-9397-08002B2CF9AE}" pid="4" name="MSIP_Label_94480757-a570-4f64-84e7-c5b3ffe9d573_SetDate">
    <vt:lpwstr>2024-05-07T12:16:07Z</vt:lpwstr>
  </property>
  <property fmtid="{D5CDD505-2E9C-101B-9397-08002B2CF9AE}" pid="5" name="MSIP_Label_94480757-a570-4f64-84e7-c5b3ffe9d573_Method">
    <vt:lpwstr>Privileged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SiteId">
    <vt:lpwstr>2390cbd1-e663-4321-bc93-ba298637ce52</vt:lpwstr>
  </property>
  <property fmtid="{D5CDD505-2E9C-101B-9397-08002B2CF9AE}" pid="8" name="MSIP_Label_94480757-a570-4f64-84e7-c5b3ffe9d573_ActionId">
    <vt:lpwstr>524724ad-d4d5-49de-9ee1-9c8721e49734</vt:lpwstr>
  </property>
  <property fmtid="{D5CDD505-2E9C-101B-9397-08002B2CF9AE}" pid="9" name="MSIP_Label_94480757-a570-4f64-84e7-c5b3ffe9d573_ContentBits">
    <vt:lpwstr>2</vt:lpwstr>
  </property>
</Properties>
</file>