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4"/>
  </p:sldMasterIdLst>
  <p:notesMasterIdLst>
    <p:notesMasterId r:id="rId6"/>
  </p:notesMasterIdLst>
  <p:handoutMasterIdLst>
    <p:handoutMasterId r:id="rId7"/>
  </p:handoutMasterIdLst>
  <p:sldIdLst>
    <p:sldId id="370" r:id="rId5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3" d="100"/>
          <a:sy n="83" d="100"/>
        </p:scale>
        <p:origin x="1406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01/07/2019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01/07/2019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3.emf"/><Relationship Id="rId2" Type="http://schemas.openxmlformats.org/officeDocument/2006/relationships/tags" Target="../tags/tag2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png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1.emf"/><Relationship Id="rId2" Type="http://schemas.openxmlformats.org/officeDocument/2006/relationships/tags" Target="../tags/tag2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png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5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4" name="Objekt 8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sp>
        <p:nvSpPr>
          <p:cNvPr id="60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12743237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4564" y="1489076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4754564" y="3844925"/>
            <a:ext cx="388620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4308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9288" y="3844925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4751388" y="3844925"/>
            <a:ext cx="3889375" cy="213994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0836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7456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1388" y="1489076"/>
            <a:ext cx="3889375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3844925"/>
            <a:ext cx="3889375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7553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 hasCustomPrompt="1"/>
          </p:nvPr>
        </p:nvSpPr>
        <p:spPr>
          <a:xfrm>
            <a:off x="6119813" y="1489075"/>
            <a:ext cx="2520950" cy="18033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 hasCustomPrompt="1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7637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1990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79785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1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647701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338613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 hasCustomPrompt="1"/>
          </p:nvPr>
        </p:nvSpPr>
        <p:spPr>
          <a:xfrm>
            <a:off x="338613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 hasCustomPrompt="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 hasCustomPrompt="1"/>
          </p:nvPr>
        </p:nvSpPr>
        <p:spPr>
          <a:xfrm>
            <a:off x="6124575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27125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 hasCustomPrompt="1"/>
          </p:nvPr>
        </p:nvSpPr>
        <p:spPr>
          <a:xfrm>
            <a:off x="3384055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 hasCustomPrompt="1"/>
          </p:nvPr>
        </p:nvSpPr>
        <p:spPr>
          <a:xfrm>
            <a:off x="6120410" y="1484313"/>
            <a:ext cx="2520354" cy="214471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 hasCustomPrompt="1"/>
          </p:nvPr>
        </p:nvSpPr>
        <p:spPr>
          <a:xfrm>
            <a:off x="3384550" y="3844925"/>
            <a:ext cx="2519363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 hasCustomPrompt="1"/>
          </p:nvPr>
        </p:nvSpPr>
        <p:spPr>
          <a:xfrm>
            <a:off x="6119813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5810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3" name="think-cell Folie" r:id="rId6" imgW="270" imgH="270" progId="TCLayout.ActiveDocument.1">
                  <p:embed/>
                </p:oleObj>
              </mc:Choice>
              <mc:Fallback>
                <p:oleObj name="think-cell Folie" r:id="rId6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</a:t>
            </a:r>
            <a:br>
              <a:rPr lang="en-GB" noProof="1"/>
            </a:br>
            <a:r>
              <a:rPr lang="en-GB" noProof="1"/>
              <a:t>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9097105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7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96" name="Objekt 95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feld 100"/>
          <p:cNvSpPr txBox="1"/>
          <p:nvPr userDrawn="1"/>
        </p:nvSpPr>
        <p:spPr>
          <a:xfrm>
            <a:off x="3619500" y="2106613"/>
            <a:ext cx="5186365" cy="22826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           The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Group is formed by the union of two strong brands, 		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and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Gebo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Cermex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performance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of their lines, products	          and businesses. 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	       Delivering this level of performance requires that we continuously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understand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value chains. We complement this by applying our strong technical knowledge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111" name="Textfeld 110"/>
          <p:cNvSpPr txBox="1"/>
          <p:nvPr userDrawn="1"/>
        </p:nvSpPr>
        <p:spPr>
          <a:xfrm>
            <a:off x="3619500" y="4547459"/>
            <a:ext cx="518636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1000" b="1" dirty="0">
                <a:solidFill>
                  <a:srgbClr val="FFFFFF"/>
                </a:solidFill>
                <a:latin typeface="Arial"/>
              </a:rPr>
              <a:t>                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We call it </a:t>
            </a:r>
            <a:r>
              <a:rPr lang="en-GB" sz="1000" b="1" dirty="0">
                <a:solidFill>
                  <a:srgbClr val="FFFFFF"/>
                </a:solidFill>
                <a:latin typeface="Arial"/>
              </a:rPr>
              <a:t>Performance through Understanding.</a:t>
            </a:r>
            <a:endParaRPr lang="en-GB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123420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43804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 hasCustomPrompt="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797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 hasCustomPrompt="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3483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8042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954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9076"/>
            <a:ext cx="7993063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606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334800"/>
            <a:ext cx="7993063" cy="5650075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8343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6124575" y="3844925"/>
            <a:ext cx="2516188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325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25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1" name="think-cell Folie" r:id="rId26" imgW="399" imgH="399" progId="TCLayout.ActiveDocument.1">
                  <p:embed/>
                </p:oleObj>
              </mc:Choice>
              <mc:Fallback>
                <p:oleObj name="think-cell Folie" r:id="rId2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3289362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solidFill>
                  <a:srgbClr val="7F7F7F"/>
                </a:solidFill>
              </a:rPr>
              <a:t>SF040 – RFI Valve Nozzle to Reduce Splashing</a:t>
            </a:r>
            <a:r>
              <a:rPr lang="en-GB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01 July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72b248c4b33615210bc3419b" descr="{&quot;HashCode&quot;:-754384288,&quot;Placement&quot;:&quot;Footer&quot;,&quot;Top&quot;:521.6203,&quot;Left&quot;:334.9422,&quot;SlideWidth&quot;:720,&quot;SlideHeight&quot;:540}">
            <a:extLst>
              <a:ext uri="{FF2B5EF4-FFF2-40B4-BE49-F238E27FC236}">
                <a16:creationId xmlns:a16="http://schemas.microsoft.com/office/drawing/2014/main" id="{6A08028B-4A0F-42F5-AE75-6C0E8356FB19}"/>
              </a:ext>
            </a:extLst>
          </p:cNvPr>
          <p:cNvSpPr txBox="1"/>
          <p:nvPr userDrawn="1"/>
        </p:nvSpPr>
        <p:spPr>
          <a:xfrm>
            <a:off x="4253766" y="6624578"/>
            <a:ext cx="636467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Internal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  <p:sldLayoutId id="2147483710" r:id="rId18"/>
    <p:sldLayoutId id="2147483711" r:id="rId19"/>
    <p:sldLayoutId id="2147483712" r:id="rId20"/>
    <p:sldLayoutId id="2147483713" r:id="rId2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tags" Target="../tags/tag2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emf"/><Relationship Id="rId10" Type="http://schemas.openxmlformats.org/officeDocument/2006/relationships/image" Target="../media/image11.png"/><Relationship Id="rId4" Type="http://schemas.openxmlformats.org/officeDocument/2006/relationships/oleObject" Target="../embeddings/oleObject6.bin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49288" y="1770106"/>
            <a:ext cx="7991475" cy="4041776"/>
            <a:chOff x="650875" y="1906524"/>
            <a:chExt cx="7991475" cy="4042232"/>
          </a:xfrm>
        </p:grpSpPr>
        <p:sp>
          <p:nvSpPr>
            <p:cNvPr id="21" name="Rechteck 3"/>
            <p:cNvSpPr/>
            <p:nvPr/>
          </p:nvSpPr>
          <p:spPr>
            <a:xfrm>
              <a:off x="650875" y="1906525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s-ES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VALOR Y VENTAJAS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82805"/>
              <a:ext cx="3889375" cy="366595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es-ES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DESCRIPCIÓN</a:t>
              </a: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s-ES"/>
              <a:t>Aumente el desempeño y la higiene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27931"/>
            <a:ext cx="7997825" cy="307975"/>
          </a:xfrm>
        </p:spPr>
        <p:txBody>
          <a:bodyPr/>
          <a:lstStyle/>
          <a:p>
            <a:r>
              <a:rPr lang="es-ES"/>
              <a:t>Nueva boquilla de válvula RFI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lang="es-ES" sz="800">
                <a:solidFill>
                  <a:srgbClr val="000000"/>
                </a:solidFill>
              </a:rPr>
              <a:t>Valor: Eficiencia, calidad del producto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s-ES" sz="800">
                <a:solidFill>
                  <a:srgbClr val="000000"/>
                </a:solidFill>
              </a:rPr>
              <a:t>Equipo: Llenadora Eurotronica FM-S RFI</a:t>
            </a:r>
          </a:p>
          <a:p>
            <a:pPr lvl="0" fontAlgn="base">
              <a:spcAft>
                <a:spcPct val="0"/>
              </a:spcAft>
              <a:defRPr/>
            </a:pPr>
            <a:r>
              <a:rPr kumimoji="0" lang="es-ES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Código de catálogo:</a:t>
            </a:r>
            <a:r>
              <a:rPr lang="es-ES" sz="800">
                <a:solidFill>
                  <a:srgbClr val="000000"/>
                </a:solidFill>
              </a:rPr>
              <a:t> SF040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150860"/>
            <a:ext cx="3890963" cy="1923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00" dirty="0"/>
              <a:t>Mayor rapidez de apertura y cierre de la válvula.</a:t>
            </a:r>
          </a:p>
          <a:p>
            <a:pPr marL="182563" lvl="0" indent="-182563" eaLnBrk="0" hangingPunct="0">
              <a:spcBef>
                <a:spcPts val="3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00" dirty="0"/>
              <a:t>Menor tensión en las piezas de desgaste.</a:t>
            </a:r>
          </a:p>
          <a:p>
            <a:pPr marL="182563" lvl="0" indent="-182563" eaLnBrk="0" hangingPunct="0">
              <a:spcBef>
                <a:spcPts val="3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00" dirty="0"/>
              <a:t>Eliminación de los vertidos y las salpicaduras durante el llenado.</a:t>
            </a:r>
          </a:p>
          <a:p>
            <a:pPr marL="182563" lvl="0" indent="-182563" eaLnBrk="0" hangingPunct="0">
              <a:spcBef>
                <a:spcPts val="3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00" dirty="0"/>
              <a:t>Llenadora limpia y seca durante el llenado.</a:t>
            </a:r>
          </a:p>
          <a:p>
            <a:pPr marL="182563" lvl="0" indent="-182563" eaLnBrk="0" hangingPunct="0">
              <a:spcBef>
                <a:spcPts val="3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00" dirty="0"/>
              <a:t>Flujo laminar para limitar la formación de espuma.</a:t>
            </a:r>
          </a:p>
          <a:p>
            <a:pPr marL="182563" lvl="0" indent="-182563" eaLnBrk="0" hangingPunct="0">
              <a:spcBef>
                <a:spcPts val="3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00" dirty="0"/>
              <a:t>Ningún desperdicio de producto.</a:t>
            </a:r>
          </a:p>
          <a:p>
            <a:pPr marL="182563" lvl="0" indent="-182563" eaLnBrk="0" hangingPunct="0">
              <a:spcBef>
                <a:spcPts val="3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00" dirty="0"/>
              <a:t>Poco desperdicio de botellas a la salida de la máquina.</a:t>
            </a:r>
          </a:p>
          <a:p>
            <a:pPr marL="182563" lvl="0" indent="-182563" eaLnBrk="0" hangingPunct="0">
              <a:spcBef>
                <a:spcPts val="3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00" dirty="0"/>
              <a:t>Mejora de la repetibilidad de la válvula:</a:t>
            </a:r>
          </a:p>
          <a:p>
            <a:pPr marL="432000" lvl="0" indent="-216000" eaLnBrk="0" hangingPunct="0">
              <a:spcBef>
                <a:spcPts val="300"/>
              </a:spcBef>
              <a:buClr>
                <a:srgbClr val="E64B00"/>
              </a:buClr>
              <a:buFont typeface="Wingdings" panose="05000000000000000000" pitchFamily="2" charset="2"/>
              <a:buChar char="Ø"/>
              <a:defRPr/>
            </a:pPr>
            <a:r>
              <a:rPr lang="es-ES" sz="1100" dirty="0"/>
              <a:t>Sigma 2 con un tamaño de botella de 500 ml.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817276" y="2150859"/>
            <a:ext cx="3823487" cy="2276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00">
                <a:solidFill>
                  <a:srgbClr val="000000"/>
                </a:solidFill>
              </a:rPr>
              <a:t>El nuevo diseño del émbolo, considerablemente aligerado, mejora el desempeño de la válvula en las fases de transición de la apertura y el cierre. La nueva geometría del émbolo evita que se deforme el cuerpo de la válvula.</a:t>
            </a:r>
          </a:p>
          <a:p>
            <a:pPr marL="182563" lvl="0" indent="-182563" algn="just" eaLnBrk="0" hangingPunct="0">
              <a:spcBef>
                <a:spcPts val="3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00"/>
              <a:t>El innovador extremo excéntrico posibilita un llenado con </a:t>
            </a:r>
            <a:r>
              <a:rPr lang="es-ES" sz="1100">
                <a:solidFill>
                  <a:srgbClr val="000000"/>
                </a:solidFill>
              </a:rPr>
              <a:t>flujo laminar, lo que genera menos burbujas durante el envasado del producto.</a:t>
            </a:r>
            <a:r>
              <a:rPr lang="es-ES" sz="1100"/>
              <a:t> </a:t>
            </a:r>
            <a:r>
              <a:rPr lang="es-ES" sz="1100">
                <a:solidFill>
                  <a:srgbClr val="000000"/>
                </a:solidFill>
              </a:rPr>
              <a:t>Además, permite que la dirección del chorro de producto sea precisa y limpia, y así se evitan fugas en las fases de llenado.</a:t>
            </a:r>
            <a:r>
              <a:rPr lang="es-ES" sz="1100"/>
              <a:t> </a:t>
            </a:r>
          </a:p>
          <a:p>
            <a:pPr marL="182563" lvl="0" indent="-182563" algn="just" eaLnBrk="0" hangingPunct="0">
              <a:spcBef>
                <a:spcPts val="3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00">
                <a:solidFill>
                  <a:srgbClr val="000000"/>
                </a:solidFill>
              </a:rPr>
              <a:t>La inserción del extremo excéntrico elimina los fenómenos de vertidos y salpicaduras durante las fases de llenado, con lo que el flujo es sumamente laminar.</a:t>
            </a:r>
          </a:p>
        </p:txBody>
      </p:sp>
      <p:sp>
        <p:nvSpPr>
          <p:cNvPr id="16" name="Rettangolo 3"/>
          <p:cNvSpPr>
            <a:spLocks noChangeArrowheads="1"/>
          </p:cNvSpPr>
          <p:nvPr/>
        </p:nvSpPr>
        <p:spPr bwMode="auto">
          <a:xfrm>
            <a:off x="6453319" y="5017869"/>
            <a:ext cx="576000" cy="3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000" tIns="36000" rIns="36000" bIns="36000" anchor="ctr" anchorCtr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s-ES" sz="1000">
                <a:solidFill>
                  <a:srgbClr val="000000"/>
                </a:solidFill>
              </a:rPr>
              <a:t>Nuevo émbolo</a:t>
            </a:r>
          </a:p>
        </p:txBody>
      </p:sp>
      <p:pic>
        <p:nvPicPr>
          <p:cNvPr id="17" name="Immagine 3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0134" y="5209608"/>
            <a:ext cx="482480" cy="50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Immagine 3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246" y="4660898"/>
            <a:ext cx="486328" cy="50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Immagine 3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6267" y="5014841"/>
            <a:ext cx="347662" cy="726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Rettangolo 3"/>
          <p:cNvSpPr>
            <a:spLocks noChangeArrowheads="1"/>
          </p:cNvSpPr>
          <p:nvPr/>
        </p:nvSpPr>
        <p:spPr bwMode="auto">
          <a:xfrm>
            <a:off x="5355259" y="4525959"/>
            <a:ext cx="715948" cy="38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000" tIns="36000" rIns="36000" bIns="36000" anchor="ctr" anchorCtr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s-ES" sz="1000" dirty="0">
                <a:solidFill>
                  <a:srgbClr val="000000"/>
                </a:solidFill>
              </a:rPr>
              <a:t>Extremo excéntrico</a:t>
            </a:r>
          </a:p>
        </p:txBody>
      </p:sp>
      <p:pic>
        <p:nvPicPr>
          <p:cNvPr id="26" name="Immagine 2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045" y="4516286"/>
            <a:ext cx="715948" cy="1261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Immagine 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060" y="4356101"/>
            <a:ext cx="2065083" cy="10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Immagine 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450" y="4703078"/>
            <a:ext cx="484563" cy="108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Immagine 3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95" t="2353" r="26451" b="11012"/>
          <a:stretch>
            <a:fillRect/>
          </a:stretch>
        </p:blipFill>
        <p:spPr bwMode="auto">
          <a:xfrm>
            <a:off x="710999" y="4651004"/>
            <a:ext cx="515829" cy="115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Text Box 17"/>
          <p:cNvSpPr txBox="1">
            <a:spLocks noChangeArrowheads="1"/>
          </p:cNvSpPr>
          <p:nvPr/>
        </p:nvSpPr>
        <p:spPr bwMode="auto">
          <a:xfrm>
            <a:off x="686474" y="4251520"/>
            <a:ext cx="728459" cy="38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000" tIns="36000" rIns="36000" bIns="36000" anchor="ctr" anchorCtr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s-ES" sz="1000" b="1" dirty="0">
                <a:solidFill>
                  <a:schemeClr val="folHlink"/>
                </a:solidFill>
              </a:rPr>
              <a:t>Solución </a:t>
            </a:r>
          </a:p>
          <a:p>
            <a:pPr eaLnBrk="1" hangingPunct="1"/>
            <a:r>
              <a:rPr lang="es-ES" sz="1000" b="1" dirty="0">
                <a:solidFill>
                  <a:schemeClr val="folHlink"/>
                </a:solidFill>
              </a:rPr>
              <a:t>actual</a:t>
            </a:r>
          </a:p>
        </p:txBody>
      </p:sp>
      <p:pic>
        <p:nvPicPr>
          <p:cNvPr id="31" name="Immagine 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9232" y="4651004"/>
            <a:ext cx="517644" cy="115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Text Box 17"/>
          <p:cNvSpPr txBox="1">
            <a:spLocks noChangeArrowheads="1"/>
          </p:cNvSpPr>
          <p:nvPr/>
        </p:nvSpPr>
        <p:spPr bwMode="auto">
          <a:xfrm>
            <a:off x="1627658" y="4251520"/>
            <a:ext cx="728459" cy="38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000" tIns="36000" rIns="36000" bIns="36000" anchor="ctr" anchorCtr="0">
            <a:spAutoFit/>
          </a:bodyPr>
          <a:lstStyle>
            <a:defPPr>
              <a:defRPr lang="en-US"/>
            </a:defPPr>
            <a:lvl1pPr>
              <a:defRPr sz="1100" b="1">
                <a:solidFill>
                  <a:schemeClr val="folHlink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" sz="1000" dirty="0"/>
              <a:t>Nueva </a:t>
            </a:r>
          </a:p>
          <a:p>
            <a:r>
              <a:rPr lang="es-ES" sz="1000" dirty="0"/>
              <a:t>solución</a:t>
            </a:r>
          </a:p>
        </p:txBody>
      </p:sp>
    </p:spTree>
    <p:extLst>
      <p:ext uri="{BB962C8B-B14F-4D97-AF65-F5344CB8AC3E}">
        <p14:creationId xmlns:p14="http://schemas.microsoft.com/office/powerpoint/2010/main" val="34079631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C1934A45FF5D4B8D5F4B18333E543F" ma:contentTypeVersion="8" ma:contentTypeDescription="Crée un document." ma:contentTypeScope="" ma:versionID="1d9ac8744093a14f05b6e17801b63047">
  <xsd:schema xmlns:xsd="http://www.w3.org/2001/XMLSchema" xmlns:xs="http://www.w3.org/2001/XMLSchema" xmlns:p="http://schemas.microsoft.com/office/2006/metadata/properties" xmlns:ns2="0911191c-8472-4eb5-a739-69bdbf5e668c" targetNamespace="http://schemas.microsoft.com/office/2006/metadata/properties" ma:root="true" ma:fieldsID="bd366cce47cadcd80af191a852887a08" ns2:_="">
    <xsd:import namespace="0911191c-8472-4eb5-a739-69bdbf5e66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11191c-8472-4eb5-a739-69bdbf5e66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BCA9ECA-AABF-4BD6-9B1C-772FE27CC14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ED98168-BB74-4049-B65F-C9E4460E28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DD1294-64D4-45E0-98A3-17DE60F9D9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11191c-8472-4eb5-a739-69bdbf5e66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0</TotalTime>
  <Words>239</Words>
  <Application>Microsoft Office PowerPoint</Application>
  <PresentationFormat>Affichage à l'écran (4:3)</PresentationFormat>
  <Paragraphs>25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Wingdings</vt:lpstr>
      <vt:lpstr>1_NewSidel_Template_4x3_with add layouts</vt:lpstr>
      <vt:lpstr>think-cell Folie</vt:lpstr>
      <vt:lpstr>Aumente el desempeño y la higiene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Lauranne  DELAMARE| Studia Ingénierie</cp:lastModifiedBy>
  <cp:revision>22</cp:revision>
  <dcterms:created xsi:type="dcterms:W3CDTF">2018-02-10T17:04:39Z</dcterms:created>
  <dcterms:modified xsi:type="dcterms:W3CDTF">2019-07-01T09:42:50Z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Ref">
    <vt:lpwstr>https://api.informationprotection.azure.com/api/2390cbd1-e663-4321-bc93-ba298637ce52</vt:lpwstr>
  </property>
  <property fmtid="{D5CDD505-2E9C-101B-9397-08002B2CF9AE}" pid="7" name="MSIP_Label_e35bb0a3-90cf-41a8-939e-500b35438edf_SetBy">
    <vt:lpwstr>107200@sidel.com</vt:lpwstr>
  </property>
  <property fmtid="{D5CDD505-2E9C-101B-9397-08002B2CF9AE}" pid="8" name="MSIP_Label_e35bb0a3-90cf-41a8-939e-500b35438edf_SetDate">
    <vt:lpwstr>2017-09-26T14:43:53.5499116+02:00</vt:lpwstr>
  </property>
  <property fmtid="{D5CDD505-2E9C-101B-9397-08002B2CF9AE}" pid="9" name="MSIP_Label_e35bb0a3-90cf-41a8-939e-500b35438edf_Name">
    <vt:lpwstr>Sidel-Confidential</vt:lpwstr>
  </property>
  <property fmtid="{D5CDD505-2E9C-101B-9397-08002B2CF9AE}" pid="10" name="MSIP_Label_e35bb0a3-90cf-41a8-939e-500b35438edf_Application">
    <vt:lpwstr>Microsoft Azure Information Protection</vt:lpwstr>
  </property>
  <property fmtid="{D5CDD505-2E9C-101B-9397-08002B2CF9AE}" pid="11" name="MSIP_Label_e35bb0a3-90cf-41a8-939e-500b35438edf_Extended_MSFT_Method">
    <vt:lpwstr>Automatic</vt:lpwstr>
  </property>
  <property fmtid="{D5CDD505-2E9C-101B-9397-08002B2CF9AE}" pid="12" name="MSIP_Label_06263584-a2fa-494a-b6ac-a3eeadb86bd0_Enabled">
    <vt:lpwstr>True</vt:lpwstr>
  </property>
  <property fmtid="{D5CDD505-2E9C-101B-9397-08002B2CF9AE}" pid="13" name="MSIP_Label_06263584-a2fa-494a-b6ac-a3eeadb86bd0_SiteId">
    <vt:lpwstr>2390cbd1-e663-4321-bc93-ba298637ce52</vt:lpwstr>
  </property>
  <property fmtid="{D5CDD505-2E9C-101B-9397-08002B2CF9AE}" pid="14" name="MSIP_Label_06263584-a2fa-494a-b6ac-a3eeadb86bd0_Ref">
    <vt:lpwstr>https://api.informationprotection.azure.com/api/2390cbd1-e663-4321-bc93-ba298637ce52</vt:lpwstr>
  </property>
  <property fmtid="{D5CDD505-2E9C-101B-9397-08002B2CF9AE}" pid="15" name="MSIP_Label_06263584-a2fa-494a-b6ac-a3eeadb86bd0_SetBy">
    <vt:lpwstr>107200@sidel.com</vt:lpwstr>
  </property>
  <property fmtid="{D5CDD505-2E9C-101B-9397-08002B2CF9AE}" pid="16" name="MSIP_Label_06263584-a2fa-494a-b6ac-a3eeadb86bd0_SetDate">
    <vt:lpwstr>2017-09-26T14:43:53.5499116+02:00</vt:lpwstr>
  </property>
  <property fmtid="{D5CDD505-2E9C-101B-9397-08002B2CF9AE}" pid="17" name="MSIP_Label_06263584-a2fa-494a-b6ac-a3eeadb86bd0_Name">
    <vt:lpwstr>Internal</vt:lpwstr>
  </property>
  <property fmtid="{D5CDD505-2E9C-101B-9397-08002B2CF9AE}" pid="18" name="MSIP_Label_06263584-a2fa-494a-b6ac-a3eeadb86bd0_Application">
    <vt:lpwstr>Microsoft Azure Information Protection</vt:lpwstr>
  </property>
  <property fmtid="{D5CDD505-2E9C-101B-9397-08002B2CF9AE}" pid="19" name="MSIP_Label_06263584-a2fa-494a-b6ac-a3eeadb86bd0_Extended_MSFT_Method">
    <vt:lpwstr>Automatic</vt:lpwstr>
  </property>
  <property fmtid="{D5CDD505-2E9C-101B-9397-08002B2CF9AE}" pid="20" name="MSIP_Label_06263584-a2fa-494a-b6ac-a3eeadb86bd0_Parent">
    <vt:lpwstr>e35bb0a3-90cf-41a8-939e-500b35438edf</vt:lpwstr>
  </property>
  <property fmtid="{D5CDD505-2E9C-101B-9397-08002B2CF9AE}" pid="21" name="Sensitivity">
    <vt:lpwstr>Sidel-Confidential Internal</vt:lpwstr>
  </property>
  <property fmtid="{D5CDD505-2E9C-101B-9397-08002B2CF9AE}" pid="22" name="ContentTypeId">
    <vt:lpwstr>0x01010048C1934A45FF5D4B8D5F4B18333E543F</vt:lpwstr>
  </property>
</Properties>
</file>