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2"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07394c2b9f29393dd91ce7c0" descr="{&quot;HashCode&quot;:-754384288,&quot;Placement&quot;:&quot;Footer&quot;,&quot;Top&quot;:521.6203,&quot;Left&quot;:334.9422,&quot;SlideWidth&quot;:720,&quot;SlideHeight&quot;:540}">
            <a:extLst>
              <a:ext uri="{FF2B5EF4-FFF2-40B4-BE49-F238E27FC236}">
                <a16:creationId xmlns:a16="http://schemas.microsoft.com/office/drawing/2014/main" id="{F1107959-4D81-40C2-BA38-54159AF2363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e489492f81186068bef436f3" descr="{&quot;HashCode&quot;:-754384288,&quot;Placement&quot;:&quot;Footer&quot;,&quot;Top&quot;:521.6203,&quot;Left&quot;:334.9422,&quot;SlideWidth&quot;:720,&quot;SlideHeight&quot;:540}">
            <a:extLst>
              <a:ext uri="{FF2B5EF4-FFF2-40B4-BE49-F238E27FC236}">
                <a16:creationId xmlns:a16="http://schemas.microsoft.com/office/drawing/2014/main" id="{783CA9F4-75EB-438A-BC07-7E5D50E12A5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b6614dfe8405d0c8c1c1f6d2" descr="{&quot;HashCode&quot;:-754384288,&quot;Placement&quot;:&quot;Footer&quot;,&quot;Top&quot;:521.6203,&quot;Left&quot;:334.9422,&quot;SlideWidth&quot;:720,&quot;SlideHeight&quot;:540}">
            <a:extLst>
              <a:ext uri="{FF2B5EF4-FFF2-40B4-BE49-F238E27FC236}">
                <a16:creationId xmlns:a16="http://schemas.microsoft.com/office/drawing/2014/main" id="{1B9413FB-0BE0-4EEE-9DAA-01C8260F789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6" name="think-cell Folie" r:id="rId4" imgW="360" imgH="360" progId="">
                  <p:embed/>
                </p:oleObj>
              </mc:Choice>
              <mc:Fallback>
                <p:oleObj name="think-cell Folie" r:id="rId4" imgW="360" imgH="360" progId="">
                  <p:embed/>
                  <p:pic>
                    <p:nvPicPr>
                      <p:cNvPr id="6"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FZZhunYuan-M02S"/>
                          <a:cs typeface="FZZhunYuan-M02S"/>
                        </a:rPr>
                        <a:t>价值和益处</a:t>
                      </a:r>
                      <a:endParaRPr kumimoji="0" lang="zh-CN" sz="1400" b="1" i="0" u="none" strike="noStrike" kern="1200" cap="none" spc="0" normalizeH="0" baseline="0" noProof="0" dirty="0">
                        <a:ln>
                          <a:noFill/>
                        </a:ln>
                        <a:solidFill>
                          <a:srgbClr val="FFFFFF"/>
                        </a:solidFill>
                        <a:effectLst/>
                        <a:uLnTx/>
                        <a:uFillTx/>
                        <a:latin typeface="FZZhunYuan-M02S"/>
                        <a:ea typeface="FZZhunYuan-M02S"/>
                        <a:cs typeface="FZZhunYuan-M02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FZZhunYuan-M02S"/>
                          <a:cs typeface="FZZhunYuan-M02S"/>
                        </a:rPr>
                        <a:t>描述</a:t>
                      </a:r>
                      <a:endParaRPr kumimoji="0" lang="zh-CN" altLang="de-DE" sz="1400" b="0" i="0" u="none" strike="noStrike" cap="none" normalizeH="0" baseline="0" dirty="0">
                        <a:ln>
                          <a:noFill/>
                        </a:ln>
                        <a:solidFill>
                          <a:schemeClr val="bg1"/>
                        </a:solidFill>
                        <a:effectLst/>
                        <a:latin typeface="FZZhunYuan-M02S"/>
                        <a:cs typeface="FZZhunYuan-M02S"/>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dirty="0"/>
                        <a:t>减少停机时间</a:t>
                      </a:r>
                    </a:p>
                    <a:p>
                      <a:pPr marL="182563" indent="-182563">
                        <a:spcBef>
                          <a:spcPts val="300"/>
                        </a:spcBef>
                        <a:spcAft>
                          <a:spcPts val="0"/>
                        </a:spcAft>
                        <a:buClr>
                          <a:schemeClr val="folHlink"/>
                        </a:buClr>
                        <a:buFont typeface="Wingdings" pitchFamily="2" charset="2"/>
                        <a:buChar char="§"/>
                      </a:pPr>
                      <a:r>
                        <a:rPr lang="en-US" sz="1200" dirty="0"/>
                        <a:t>提高生产可靠性</a:t>
                      </a:r>
                    </a:p>
                    <a:p>
                      <a:pPr marL="182563" indent="-182563">
                        <a:spcBef>
                          <a:spcPts val="300"/>
                        </a:spcBef>
                        <a:spcAft>
                          <a:spcPts val="0"/>
                        </a:spcAft>
                        <a:buClr>
                          <a:schemeClr val="folHlink"/>
                        </a:buClr>
                        <a:buFont typeface="Wingdings" pitchFamily="2" charset="2"/>
                        <a:buChar char="§"/>
                      </a:pPr>
                      <a:r>
                        <a:rPr lang="en-US" sz="1200" dirty="0"/>
                        <a:t>降低维护成本</a:t>
                      </a:r>
                    </a:p>
                    <a:p>
                      <a:pPr marL="182563" indent="-182563">
                        <a:spcBef>
                          <a:spcPts val="300"/>
                        </a:spcBef>
                        <a:spcAft>
                          <a:spcPts val="0"/>
                        </a:spcAft>
                        <a:buClr>
                          <a:schemeClr val="folHlink"/>
                        </a:buClr>
                        <a:buFont typeface="Wingdings" pitchFamily="2" charset="2"/>
                        <a:buChar char="§"/>
                      </a:pPr>
                      <a:endParaRPr lang="zh-CN" sz="1200" dirty="0"/>
                    </a:p>
                    <a:p>
                      <a:pPr marL="182563" indent="-182563">
                        <a:spcBef>
                          <a:spcPts val="300"/>
                        </a:spcBef>
                        <a:spcAft>
                          <a:spcPts val="0"/>
                        </a:spcAft>
                        <a:buClr>
                          <a:schemeClr val="folHlink"/>
                        </a:buClr>
                        <a:buFont typeface="Wingdings" pitchFamily="2" charset="2"/>
                        <a:buChar char="§"/>
                      </a:pPr>
                      <a:endParaRPr lang="zh-CN" sz="1200" dirty="0"/>
                    </a:p>
                    <a:p>
                      <a:pPr marL="162278" marR="0" lvl="1" indent="-162278" algn="l" defTabSz="914400" rtl="0" eaLnBrk="1" fontAlgn="base" latinLnBrk="0" hangingPunct="1">
                        <a:lnSpc>
                          <a:spcPct val="100000"/>
                        </a:lnSpc>
                        <a:spcBef>
                          <a:spcPts val="300"/>
                        </a:spcBef>
                        <a:spcAft>
                          <a:spcPts val="0"/>
                        </a:spcAft>
                        <a:buClr>
                          <a:schemeClr val="accent4"/>
                        </a:buClr>
                        <a:buSzPct val="100000"/>
                        <a:buFont typeface="Wingdings"/>
                        <a:buChar char="§"/>
                        <a:tabLst>
                          <a:tab pos="2974975" algn="l"/>
                          <a:tab pos="3151188" algn="l"/>
                        </a:tabLst>
                        <a:defRPr/>
                      </a:pPr>
                      <a:endParaRPr lang="zh-CN" altLang="de-DE" sz="1400" kern="1200" noProof="1">
                        <a:solidFill>
                          <a:srgbClr val="000000"/>
                        </a:solidFill>
                        <a:latin typeface="FZZhunYuan-M02S"/>
                        <a:ea typeface="FZZhunYuan-M02S"/>
                        <a:cs typeface="FZZhunYuan-M02S"/>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目前的瓶夹，由于套管和弹簧的逐渐磨损，会影响其使用寿命，可能导致生产期间出现输瓶不正确或掉瓶的情况</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新设计的瓶夹采用大尺寸塑料套管，合模弹簧更耐用，夹具和包装瓶支架轮廓经过重新设计，使用寿命更加长久</a:t>
                      </a: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zh-CN" altLang="de-DE" sz="1400" b="0" i="0" u="none" strike="noStrike" cap="none" normalizeH="0" baseline="0" noProof="1">
                        <a:ln>
                          <a:noFill/>
                        </a:ln>
                        <a:solidFill>
                          <a:schemeClr val="tx1"/>
                        </a:solidFill>
                        <a:effectLst/>
                        <a:latin typeface="FZZhunYuan-M02S"/>
                        <a:ea typeface="FZZhunYuan-M02S"/>
                        <a:cs typeface="FZZhunYuan-M02S"/>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dirty="0">
                <a:latin typeface="FZZhunYuan-M02S"/>
                <a:cs typeface="FZZhunYuan-M02S"/>
              </a:rPr>
              <a:t>减少停机时间，提高性能 </a:t>
            </a:r>
            <a:endParaRPr lang="zh-CN" dirty="0"/>
          </a:p>
        </p:txBody>
      </p:sp>
      <p:sp>
        <p:nvSpPr>
          <p:cNvPr id="3" name="Text Placeholder 2"/>
          <p:cNvSpPr>
            <a:spLocks noGrp="1"/>
          </p:cNvSpPr>
          <p:nvPr>
            <p:ph type="body" sz="quarter" idx="4294967295"/>
          </p:nvPr>
        </p:nvSpPr>
        <p:spPr>
          <a:xfrm>
            <a:off x="653837" y="1424955"/>
            <a:ext cx="7997825" cy="307975"/>
          </a:xfrm>
        </p:spPr>
        <p:txBody>
          <a:bodyPr vert="horz" lIns="0" tIns="0" rIns="0" bIns="0" rtlCol="0">
            <a:spAutoFit/>
          </a:bodyPr>
          <a:lstStyle/>
          <a:p>
            <a:r>
              <a:rPr dirty="0">
                <a:latin typeface="FZZhunYuan-M02S"/>
                <a:cs typeface="FZZhunYuan-M02S"/>
              </a:rPr>
              <a:t>经过改进的输送瓶夹</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价值：提高生产效率和灵活性</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设备：无菌灌装机（</a:t>
            </a:r>
            <a:r>
              <a:rPr kumimoji="0" sz="800" b="0" i="0" u="none" strike="noStrike" kern="0" cap="none" spc="0" normalizeH="0" baseline="0" noProof="0" dirty="0">
                <a:ln>
                  <a:noFill/>
                </a:ln>
                <a:solidFill>
                  <a:srgbClr val="000000"/>
                </a:solidFill>
                <a:effectLst/>
                <a:uLnTx/>
                <a:uFillTx/>
                <a:latin typeface="Arial"/>
                <a:ea typeface="+mn-ea"/>
                <a:cs typeface="FZZhunYuan-M02S"/>
              </a:rPr>
              <a:t>FMa</a:t>
            </a:r>
            <a:r>
              <a:rPr kumimoji="0" sz="800" b="0" i="0" u="none" strike="noStrike" kern="0" cap="none" spc="0" normalizeH="0" baseline="0" noProof="0" dirty="0">
                <a:ln>
                  <a:noFill/>
                </a:ln>
                <a:solidFill>
                  <a:srgbClr val="000000"/>
                </a:solidFill>
                <a:effectLst/>
                <a:uLnTx/>
                <a:uFillTx/>
                <a:latin typeface="FZZhunYuan-M02S"/>
                <a:ea typeface="+mn-ea"/>
                <a:cs typeface="FZZhunYuan-M02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产品目录代码：</a:t>
            </a:r>
            <a:r>
              <a:rPr kumimoji="0" sz="800" b="0" i="0" u="none" strike="noStrike" kern="0" cap="none" spc="0" normalizeH="0" baseline="0" noProof="0" dirty="0">
                <a:ln>
                  <a:noFill/>
                </a:ln>
                <a:solidFill>
                  <a:srgbClr val="000000"/>
                </a:solidFill>
                <a:effectLst/>
                <a:uLnTx/>
                <a:uFillTx/>
                <a:latin typeface="Arial"/>
                <a:ea typeface="+mn-ea"/>
                <a:cs typeface="FZZhunYuan-M02S"/>
              </a:rPr>
              <a:t>SP010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69"/>
          <a:stretch/>
        </p:blipFill>
        <p:spPr bwMode="auto">
          <a:xfrm>
            <a:off x="5210933" y="3861048"/>
            <a:ext cx="29893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35885488-71D8-4A2D-852D-CAB621A07E93}"/>
              </a:ext>
            </a:extLst>
          </p:cNvPr>
          <p:cNvSpPr/>
          <p:nvPr/>
        </p:nvSpPr>
        <p:spPr>
          <a:xfrm>
            <a:off x="4770408" y="1743075"/>
            <a:ext cx="3870354"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FZZhunYuan-M02S"/>
                <a:ea typeface="+mn-ea"/>
                <a:cs typeface="FZZhunYuan-M02S"/>
              </a:rPr>
              <a:t>描述</a:t>
            </a:r>
            <a:endParaRPr kumimoji="0" lang="zh-CN" altLang="de-DE" sz="1400" b="0" i="0" u="none" strike="noStrike" kern="1200" cap="none" spc="0" normalizeH="0" baseline="0" noProof="0" dirty="0">
              <a:ln>
                <a:noFill/>
              </a:ln>
              <a:solidFill>
                <a:srgbClr val="FFFFFF"/>
              </a:solidFill>
              <a:effectLst/>
              <a:uLnTx/>
              <a:uFillTx/>
              <a:latin typeface="FZZhunYuan-M02S"/>
              <a:ea typeface="+mn-ea"/>
              <a:cs typeface="FZZhunYuan-M02S"/>
            </a:endParaRPr>
          </a:p>
        </p:txBody>
      </p:sp>
    </p:spTree>
    <p:extLst>
      <p:ext uri="{BB962C8B-B14F-4D97-AF65-F5344CB8AC3E}">
        <p14:creationId xmlns:p14="http://schemas.microsoft.com/office/powerpoint/2010/main" val="362350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36</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FZZhunYuan-M02S</vt:lpstr>
      <vt:lpstr>Wingdings</vt:lpstr>
      <vt:lpstr>Sidel-PPT-Template2014</vt:lpstr>
      <vt:lpstr>1_Sidel_Template_4x3_v1</vt:lpstr>
      <vt:lpstr>LIOMT</vt:lpstr>
      <vt:lpstr>think-cell Folie</vt:lpstr>
      <vt:lpstr>减少停机时间，提高性能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