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7" r:id="rId1"/>
    <p:sldMasterId id="2147483670" r:id="rId2"/>
    <p:sldMasterId id="2147483679" r:id="rId3"/>
  </p:sldMasterIdLst>
  <p:notesMasterIdLst>
    <p:notesMasterId r:id="rId5"/>
  </p:notesMasterIdLst>
  <p:handoutMasterIdLst>
    <p:handoutMasterId r:id="rId6"/>
  </p:handoutMasterIdLst>
  <p:sldIdLst>
    <p:sldId id="334" r:id="rId4"/>
  </p:sldIdLst>
  <p:sldSz cx="9144000" cy="6858000" type="screen4x3"/>
  <p:notesSz cx="6858000" cy="9144000"/>
  <p:custDataLst>
    <p:tags r:id="rId7"/>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450">
          <p15:clr>
            <a:srgbClr val="A4A3A4"/>
          </p15:clr>
        </p15:guide>
        <p15:guide id="2" orient="horz" pos="936">
          <p15:clr>
            <a:srgbClr val="A4A3A4"/>
          </p15:clr>
        </p15:guide>
        <p15:guide id="3" orient="horz" pos="4029">
          <p15:clr>
            <a:srgbClr val="A4A3A4"/>
          </p15:clr>
        </p15:guide>
        <p15:guide id="4" orient="horz" pos="4171">
          <p15:clr>
            <a:srgbClr val="A4A3A4"/>
          </p15:clr>
        </p15:guide>
        <p15:guide id="5" orient="horz" pos="3768">
          <p15:clr>
            <a:srgbClr val="A4A3A4"/>
          </p15:clr>
        </p15:guide>
        <p15:guide id="6" orient="horz" pos="3012">
          <p15:clr>
            <a:srgbClr val="A4A3A4"/>
          </p15:clr>
        </p15:guide>
        <p15:guide id="7" pos="204">
          <p15:clr>
            <a:srgbClr val="A4A3A4"/>
          </p15:clr>
        </p15:guide>
        <p15:guide id="8" pos="5556">
          <p15:clr>
            <a:srgbClr val="A4A3A4"/>
          </p15:clr>
        </p15:guide>
        <p15:guide id="9" pos="4789">
          <p15:clr>
            <a:srgbClr val="A4A3A4"/>
          </p15:clr>
        </p15:guide>
        <p15:guide id="10" pos="412">
          <p15:clr>
            <a:srgbClr val="A4A3A4"/>
          </p15:clr>
        </p15:guide>
        <p15:guide id="11" pos="29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D20"/>
    <a:srgbClr val="003382"/>
    <a:srgbClr val="669914"/>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8024" autoAdjust="0"/>
  </p:normalViewPr>
  <p:slideViewPr>
    <p:cSldViewPr snapToGrid="0" snapToObjects="1">
      <p:cViewPr varScale="1">
        <p:scale>
          <a:sx n="61" d="100"/>
          <a:sy n="61" d="100"/>
        </p:scale>
        <p:origin x="62" y="499"/>
      </p:cViewPr>
      <p:guideLst>
        <p:guide orient="horz" pos="450"/>
        <p:guide orient="horz" pos="936"/>
        <p:guide orient="horz" pos="4029"/>
        <p:guide orient="horz" pos="4171"/>
        <p:guide orient="horz" pos="3768"/>
        <p:guide orient="horz" pos="3012"/>
        <p:guide pos="204"/>
        <p:guide pos="5556"/>
        <p:guide pos="4789"/>
        <p:guide pos="412"/>
        <p:guide pos="292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tags" Target="tags/tag1.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3/14/2019</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212240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GB"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GB" smtClean="0"/>
              <a:pPr/>
              <a:t>14/03/2019</a:t>
            </a:fld>
            <a:endParaRPr lang="en-GB"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GB"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GB" smtClean="0"/>
              <a:pPr/>
              <a:t>‹#›</a:t>
            </a:fld>
            <a:endParaRPr lang="en-GB" dirty="0"/>
          </a:p>
        </p:txBody>
      </p:sp>
    </p:spTree>
    <p:extLst>
      <p:ext uri="{BB962C8B-B14F-4D97-AF65-F5344CB8AC3E}">
        <p14:creationId xmlns:p14="http://schemas.microsoft.com/office/powerpoint/2010/main" val="238067567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3.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1.png"/><Relationship Id="rId2" Type="http://schemas.openxmlformats.org/officeDocument/2006/relationships/tags" Target="../tags/tag13.xml"/><Relationship Id="rId1" Type="http://schemas.openxmlformats.org/officeDocument/2006/relationships/vmlDrawing" Target="../drawings/vmlDrawing9.vml"/><Relationship Id="rId6" Type="http://schemas.openxmlformats.org/officeDocument/2006/relationships/image" Target="../media/image6.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8.xml"/><Relationship Id="rId7" Type="http://schemas.openxmlformats.org/officeDocument/2006/relationships/image" Target="../media/image12.pn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emf"/><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oleObject" Target="../embeddings/oleObject15.bin"/><Relationship Id="rId5" Type="http://schemas.openxmlformats.org/officeDocument/2006/relationships/image" Target="../media/image14.jpg"/><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emf"/><Relationship Id="rId2" Type="http://schemas.openxmlformats.org/officeDocument/2006/relationships/tags" Target="../tags/tag21.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png"/><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image" Target="../media/image6.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emf"/><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9.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6.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6.emf"/><Relationship Id="rId5" Type="http://schemas.openxmlformats.org/officeDocument/2006/relationships/oleObject" Target="../embeddings/oleObject22.bin"/><Relationship Id="rId4"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6.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6.emf"/><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oleObject" Target="../embeddings/oleObject24.bin"/><Relationship Id="rId5" Type="http://schemas.openxmlformats.org/officeDocument/2006/relationships/image" Target="../media/image14.jpg"/><Relationship Id="rId4"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6.emf"/><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oleObject" Target="../embeddings/oleObject25.bin"/><Relationship Id="rId5" Type="http://schemas.openxmlformats.org/officeDocument/2006/relationships/image" Target="../media/image15.png"/><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6.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6.emf"/><Relationship Id="rId5" Type="http://schemas.openxmlformats.org/officeDocument/2006/relationships/oleObject" Target="../embeddings/oleObject2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8.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emf"/><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9.png"/><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0.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850725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31074" y="599645"/>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graphicFrame>
        <p:nvGraphicFramePr>
          <p:cNvPr id="18" name="Object 1" hidden="1"/>
          <p:cNvGraphicFramePr>
            <a:graphicFrameLocks noChangeAspect="1"/>
          </p:cNvGraphicFramePr>
          <p:nvPr userDrawn="1">
            <p:extLst>
              <p:ext uri="{D42A27DB-BD31-4B8C-83A1-F6EECF244321}">
                <p14:modId xmlns:p14="http://schemas.microsoft.com/office/powerpoint/2010/main" val="36966405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5" name="think-cell Folie" r:id="rId7" imgW="270" imgH="270" progId="TCLayout.ActiveDocument.1">
                  <p:embed/>
                </p:oleObj>
              </mc:Choice>
              <mc:Fallback>
                <p:oleObj name="think-cell Folie" r:id="rId7"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9"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76"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3549450878"/>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00"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1114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6324"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16313276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1294507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372"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27830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6"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028935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4"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130170902"/>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8"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383332097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9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12652722"/>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16"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3708354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716195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554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52572970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64"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068586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588"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632765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8612"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1902042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7" name="Inhaltsplatzhalter 3"/>
          <p:cNvSpPr>
            <a:spLocks noGrp="1"/>
          </p:cNvSpPr>
          <p:nvPr>
            <p:ph sz="quarter" idx="10"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521035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81661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8172052" cy="353943"/>
          </a:xfrm>
          <a:prstGeom prst="rect">
            <a:avLst/>
          </a:prstGeom>
        </p:spPr>
        <p:txBody>
          <a:bodyPr wrap="square">
            <a:spAutoFit/>
          </a:bodyPr>
          <a:lstStyle>
            <a:lvl1pPr>
              <a:defRPr lang="fr-FR" sz="2300" b="1" cap="none" baseline="0" noProof="1" dirty="0" smtClean="0">
                <a:solidFill>
                  <a:srgbClr val="003382"/>
                </a:solidFill>
                <a:effectLst/>
                <a:latin typeface="+mj-lt"/>
                <a:ea typeface="+mj-ea"/>
                <a:cs typeface="+mj-cs"/>
              </a:defRPr>
            </a:lvl1pPr>
          </a:lstStyle>
          <a:p>
            <a:pPr lvl="0"/>
            <a:r>
              <a:rPr lang="en-GB"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225046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4071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aphicFrame>
        <p:nvGraphicFramePr>
          <p:cNvPr id="9" name="Object 1" hidden="1"/>
          <p:cNvGraphicFramePr>
            <a:graphicFrameLocks noChangeAspect="1"/>
          </p:cNvGraphicFramePr>
          <p:nvPr userDrawn="1">
            <p:extLst>
              <p:ext uri="{D42A27DB-BD31-4B8C-83A1-F6EECF244321}">
                <p14:modId xmlns:p14="http://schemas.microsoft.com/office/powerpoint/2010/main" val="559614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9" name="think-cell Folie" r:id="rId6" imgW="270" imgH="270" progId="TCLayout.ActiveDocument.1">
                  <p:embed/>
                </p:oleObj>
              </mc:Choice>
              <mc:Fallback>
                <p:oleObj name="think-cell Folie" r:id="rId6"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10" name="Group 7"/>
          <p:cNvGrpSpPr>
            <a:grpSpLocks/>
          </p:cNvGrpSpPr>
          <p:nvPr userDrawn="1"/>
        </p:nvGrpSpPr>
        <p:grpSpPr bwMode="auto">
          <a:xfrm>
            <a:off x="7777163" y="6526213"/>
            <a:ext cx="863600" cy="236537"/>
            <a:chOff x="1005" y="1644"/>
            <a:chExt cx="3749" cy="1030"/>
          </a:xfrm>
          <a:solidFill>
            <a:schemeClr val="bg1"/>
          </a:solidFill>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898492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2775164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342015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hankyou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40465900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p:nvSpPr>
        <p:spPr bwMode="gray">
          <a:xfrm>
            <a:off x="633546"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p:nvSpPr>
        <p:spPr bwMode="gray">
          <a:xfrm>
            <a:off x="650875" y="6196015"/>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graphicFrame>
        <p:nvGraphicFramePr>
          <p:cNvPr id="12" name="Object 1" hidden="1"/>
          <p:cNvGraphicFramePr>
            <a:graphicFrameLocks noChangeAspect="1"/>
          </p:cNvGraphicFramePr>
          <p:nvPr userDrawn="1">
            <p:extLst>
              <p:ext uri="{D42A27DB-BD31-4B8C-83A1-F6EECF244321}">
                <p14:modId xmlns:p14="http://schemas.microsoft.com/office/powerpoint/2010/main" val="1900441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7" name="think-cell Folie" r:id="rId7" imgW="270" imgH="270" progId="TCLayout.ActiveDocument.1">
                  <p:embed/>
                </p:oleObj>
              </mc:Choice>
              <mc:Fallback>
                <p:oleObj name="think-cell Folie" r:id="rId7"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1"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25" name="ZoneTexte 24"/>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2096192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8"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87634106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52"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217542666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9.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ags" Target="../tags/tag8.xml"/><Relationship Id="rId2" Type="http://schemas.openxmlformats.org/officeDocument/2006/relationships/slideLayout" Target="../slideLayouts/slideLayout9.xml"/><Relationship Id="rId16" Type="http://schemas.openxmlformats.org/officeDocument/2006/relationships/image" Target="../media/image8.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ags" Target="../tags/tag7.xml"/><Relationship Id="rId5" Type="http://schemas.openxmlformats.org/officeDocument/2006/relationships/slideLayout" Target="../slideLayouts/slideLayout12.xml"/><Relationship Id="rId15" Type="http://schemas.openxmlformats.org/officeDocument/2006/relationships/image" Target="../media/image7.png"/><Relationship Id="rId10" Type="http://schemas.openxmlformats.org/officeDocument/2006/relationships/vmlDrawing" Target="../drawings/vmlDrawing6.vml"/><Relationship Id="rId4" Type="http://schemas.openxmlformats.org/officeDocument/2006/relationships/slideLayout" Target="../slideLayouts/slideLayout11.xml"/><Relationship Id="rId9" Type="http://schemas.openxmlformats.org/officeDocument/2006/relationships/theme" Target="../theme/theme2.xml"/><Relationship Id="rId14"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oleObject" Target="../embeddings/oleObject18.bin"/><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ags" Target="../tags/tag2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25.xml"/><Relationship Id="rId5" Type="http://schemas.openxmlformats.org/officeDocument/2006/relationships/slideLayout" Target="../slideLayouts/slideLayout20.xml"/><Relationship Id="rId15" Type="http://schemas.openxmlformats.org/officeDocument/2006/relationships/image" Target="../media/image7.png"/><Relationship Id="rId10" Type="http://schemas.openxmlformats.org/officeDocument/2006/relationships/vmlDrawing" Target="../drawings/vmlDrawing15.vml"/><Relationship Id="rId4" Type="http://schemas.openxmlformats.org/officeDocument/2006/relationships/slideLayout" Target="../slideLayouts/slideLayout19.xml"/><Relationship Id="rId9" Type="http://schemas.openxmlformats.org/officeDocument/2006/relationships/theme" Target="../theme/theme3.xml"/><Relationship Id="rId1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230307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2" name="think-cell Folie" r:id="rId11" imgW="270" imgH="270" progId="TCLayout.ActiveDocument.1">
                  <p:embed/>
                </p:oleObj>
              </mc:Choice>
              <mc:Fallback>
                <p:oleObj name="think-cell Foli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0491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14 March 2019</a:t>
            </a:fld>
            <a:r>
              <a:rPr lang="en-GB" baseline="0" dirty="0">
                <a:solidFill>
                  <a:schemeClr val="bg2"/>
                </a:solidFill>
              </a:rPr>
              <a:t> -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1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18"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3" name="MSIPCMf40e42729af9e76ed195276c" descr="{&quot;HashCode&quot;:-754384288,&quot;Placement&quot;:&quot;Footer&quot;,&quot;Top&quot;:521.6203,&quot;Left&quot;:334.9422,&quot;SlideWidth&quot;:720,&quot;SlideHeight&quot;:540}">
            <a:extLst>
              <a:ext uri="{FF2B5EF4-FFF2-40B4-BE49-F238E27FC236}">
                <a16:creationId xmlns:a16="http://schemas.microsoft.com/office/drawing/2014/main" id="{AA812CAE-1CEC-4EC1-AB58-40ABC9667054}"/>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dirty="0"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de-DE"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de-DE"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de-DE"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de-DE"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4"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pic>
        <p:nvPicPr>
          <p:cNvPr id="10"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749585" y="6479974"/>
            <a:ext cx="918759" cy="257596"/>
          </a:xfrm>
          <a:prstGeom prst="rect">
            <a:avLst/>
          </a:prstGeom>
        </p:spPr>
      </p:pic>
      <p:sp>
        <p:nvSpPr>
          <p:cNvPr id="4" name="MSIPCM42f84b6fab1775df64e59f42" descr="{&quot;HashCode&quot;:-754384288,&quot;Placement&quot;:&quot;Footer&quot;,&quot;Top&quot;:521.6203,&quot;Left&quot;:334.9422,&quot;SlideWidth&quot;:720,&quot;SlideHeight&quot;:540}">
            <a:extLst>
              <a:ext uri="{FF2B5EF4-FFF2-40B4-BE49-F238E27FC236}">
                <a16:creationId xmlns:a16="http://schemas.microsoft.com/office/drawing/2014/main" id="{21908660-B83D-4078-B3F1-480919D3D62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710646351"/>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20" name="think-cell Folie" r:id="rId13" imgW="399" imgH="399" progId="TCLayout.ActiveDocument.1">
                  <p:embed/>
                </p:oleObj>
              </mc:Choice>
              <mc:Fallback>
                <p:oleObj name="think-cell Folie" r:id="rId13" imgW="399" imgH="399" progId="TCLayout.ActiveDocument.1">
                  <p:embed/>
                  <p:pic>
                    <p:nvPicPr>
                      <p:cNvPr id="85" name="Objekt 84"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 March 2019</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2a1b46e990973311868d56b6" descr="{&quot;HashCode&quot;:-754384288,&quot;Placement&quot;:&quot;Footer&quot;,&quot;Top&quot;:521.6203,&quot;Left&quot;:334.9422,&quot;SlideWidth&quot;:720,&quot;SlideHeight&quot;:540}">
            <a:extLst>
              <a:ext uri="{FF2B5EF4-FFF2-40B4-BE49-F238E27FC236}">
                <a16:creationId xmlns:a16="http://schemas.microsoft.com/office/drawing/2014/main" id="{17CEDB14-607D-47DE-ACED-E1E693E2DDD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1"/>
    </p:custDataLst>
    <p:extLst>
      <p:ext uri="{BB962C8B-B14F-4D97-AF65-F5344CB8AC3E}">
        <p14:creationId xmlns:p14="http://schemas.microsoft.com/office/powerpoint/2010/main" val="2797175309"/>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4" name="think-cell Folie" r:id="rId4" imgW="270" imgH="270" progId="TCLayout.ActiveDocument.1">
                  <p:embed/>
                </p:oleObj>
              </mc:Choice>
              <mc:Fallback>
                <p:oleObj name="think-cell Folie" r:id="rId4" imgW="270" imgH="270" progId="TCLayout.ActiveDocument.1">
                  <p:embed/>
                  <p:pic>
                    <p:nvPicPr>
                      <p:cNvPr id="6" name="Objekt 5"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9"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mn-lt"/>
                          <a:ea typeface="MS PGothic" pitchFamily="34" charset="-128"/>
                          <a:cs typeface="+mn-cs"/>
                        </a:rPr>
                        <a:t>VALUE AND BENEFITS</a:t>
                      </a: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en-GB"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de-CH" altLang="de-DE" sz="1400" b="1" i="0" u="none" strike="noStrike" cap="none" normalizeH="0" baseline="0" noProof="1">
                          <a:ln>
                            <a:noFill/>
                          </a:ln>
                          <a:solidFill>
                            <a:schemeClr val="bg1"/>
                          </a:solidFill>
                          <a:effectLst/>
                          <a:latin typeface="Arial" charset="0"/>
                          <a:cs typeface="Arial" charset="0"/>
                        </a:rPr>
                        <a:t>DESCRIPTION</a:t>
                      </a:r>
                      <a:endParaRPr kumimoji="0" lang="en-GB"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en-US" sz="1200" dirty="0"/>
                        <a:t>Less breakdown time</a:t>
                      </a:r>
                    </a:p>
                    <a:p>
                      <a:pPr marL="182563" indent="-182563">
                        <a:spcBef>
                          <a:spcPts val="300"/>
                        </a:spcBef>
                        <a:spcAft>
                          <a:spcPts val="0"/>
                        </a:spcAft>
                        <a:buClr>
                          <a:schemeClr val="folHlink"/>
                        </a:buClr>
                        <a:buFont typeface="Wingdings" pitchFamily="2" charset="2"/>
                        <a:buChar char="§"/>
                      </a:pPr>
                      <a:r>
                        <a:rPr lang="en-US" sz="1200" dirty="0"/>
                        <a:t>Improved reliability</a:t>
                      </a:r>
                    </a:p>
                    <a:p>
                      <a:pPr marL="182563" indent="-182563">
                        <a:spcBef>
                          <a:spcPts val="300"/>
                        </a:spcBef>
                        <a:spcAft>
                          <a:spcPts val="0"/>
                        </a:spcAft>
                        <a:buClr>
                          <a:schemeClr val="folHlink"/>
                        </a:buClr>
                        <a:buFont typeface="Wingdings" pitchFamily="2" charset="2"/>
                        <a:buChar char="§"/>
                      </a:pPr>
                      <a:r>
                        <a:rPr lang="en-US" sz="1200" dirty="0"/>
                        <a:t>Lower maintenance cost</a:t>
                      </a:r>
                    </a:p>
                    <a:p>
                      <a:pPr marL="182563" indent="-182563">
                        <a:spcBef>
                          <a:spcPts val="300"/>
                        </a:spcBef>
                        <a:spcAft>
                          <a:spcPts val="0"/>
                        </a:spcAft>
                        <a:buClr>
                          <a:schemeClr val="folHlink"/>
                        </a:buClr>
                        <a:buFont typeface="Wingdings" pitchFamily="2" charset="2"/>
                        <a:buChar char="§"/>
                      </a:pPr>
                      <a:endParaRPr lang="en-US" sz="1200" dirty="0"/>
                    </a:p>
                    <a:p>
                      <a:pPr marL="182563" indent="-182563">
                        <a:spcBef>
                          <a:spcPts val="300"/>
                        </a:spcBef>
                        <a:spcAft>
                          <a:spcPts val="0"/>
                        </a:spcAft>
                        <a:buClr>
                          <a:schemeClr val="folHlink"/>
                        </a:buClr>
                        <a:buFont typeface="Wingdings" pitchFamily="2" charset="2"/>
                        <a:buChar char="§"/>
                      </a:pPr>
                      <a:endParaRPr lang="en-US" sz="1200" dirty="0"/>
                    </a:p>
                    <a:p>
                      <a:pPr marL="162278" marR="0" lvl="1" indent="-162278" algn="l" defTabSz="914400" rtl="0" eaLnBrk="1" fontAlgn="base" latinLnBrk="0" hangingPunct="1">
                        <a:lnSpc>
                          <a:spcPct val="100000"/>
                        </a:lnSpc>
                        <a:spcBef>
                          <a:spcPts val="300"/>
                        </a:spcBef>
                        <a:spcAft>
                          <a:spcPts val="0"/>
                        </a:spcAft>
                        <a:buClr>
                          <a:schemeClr val="accent4"/>
                        </a:buClr>
                        <a:buSzPct val="100000"/>
                        <a:buFont typeface="Wingdings"/>
                        <a:buChar char="§"/>
                        <a:tabLst>
                          <a:tab pos="2974975" algn="l"/>
                          <a:tab pos="3151188" algn="l"/>
                        </a:tabLst>
                        <a:defRPr/>
                      </a:pPr>
                      <a:endParaRPr lang="en-GB" altLang="de-DE" sz="1400" kern="1200" noProof="1">
                        <a:solidFill>
                          <a:srgbClr val="000000"/>
                        </a:solidFill>
                        <a:latin typeface="+mn-lt"/>
                        <a:ea typeface="+mn-ea"/>
                        <a:cs typeface="+mn-cs"/>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The life span of the current grippers may be limited over time by bushings and spring wear, which can cause incorrect bottle transfer and fallen bottles during production</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en-US" sz="1200" b="0" i="0" u="none" strike="noStrike" kern="1200" cap="none" spc="0" normalizeH="0" baseline="0" noProof="0" dirty="0">
                          <a:ln>
                            <a:noFill/>
                          </a:ln>
                          <a:solidFill>
                            <a:srgbClr val="000000"/>
                          </a:solidFill>
                          <a:effectLst/>
                          <a:uLnTx/>
                          <a:uFillTx/>
                          <a:latin typeface="+mn-lt"/>
                          <a:ea typeface="+mn-ea"/>
                          <a:cs typeface="+mn-cs"/>
                        </a:rPr>
                        <a:t>The new grippers are designed to have a longer life span, with large plastic bushings, a more robust closing spring and a new profile of the clamp and </a:t>
                      </a:r>
                      <a:br>
                        <a:rPr kumimoji="0" lang="en-US" sz="1200" b="0" i="0" u="none" strike="noStrike" kern="1200" cap="none" spc="0" normalizeH="0" baseline="0" noProof="0" dirty="0">
                          <a:ln>
                            <a:noFill/>
                          </a:ln>
                          <a:solidFill>
                            <a:srgbClr val="000000"/>
                          </a:solidFill>
                          <a:effectLst/>
                          <a:uLnTx/>
                          <a:uFillTx/>
                          <a:latin typeface="+mn-lt"/>
                          <a:ea typeface="+mn-ea"/>
                          <a:cs typeface="+mn-cs"/>
                        </a:rPr>
                      </a:br>
                      <a:r>
                        <a:rPr kumimoji="0" lang="en-US" sz="1200" b="0" i="0" u="none" strike="noStrike" kern="1200" cap="none" spc="0" normalizeH="0" baseline="0" noProof="0" dirty="0">
                          <a:ln>
                            <a:noFill/>
                          </a:ln>
                          <a:solidFill>
                            <a:srgbClr val="000000"/>
                          </a:solidFill>
                          <a:effectLst/>
                          <a:uLnTx/>
                          <a:uFillTx/>
                          <a:latin typeface="+mn-lt"/>
                          <a:ea typeface="+mn-ea"/>
                          <a:cs typeface="+mn-cs"/>
                        </a:rPr>
                        <a:t>of the bottle support</a:t>
                      </a:r>
                      <a:endParaRPr kumimoji="0" lang="en-GB"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en-GB"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en-GB"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en-GB"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en-GB" altLang="de-DE" sz="1400" b="0" i="0" u="none" strike="noStrike" cap="none" normalizeH="0" baseline="0" noProof="1">
                        <a:ln>
                          <a:noFill/>
                        </a:ln>
                        <a:solidFill>
                          <a:schemeClr val="tx1"/>
                        </a:solidFill>
                        <a:effectLst/>
                        <a:latin typeface="Arial" charset="0"/>
                        <a:ea typeface="+mn-ea"/>
                        <a:cs typeface="Arial" charset="0"/>
                      </a:endParaRPr>
                    </a:p>
                    <a:p>
                      <a:pPr marL="162000" marR="0" lvl="0" indent="-162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de-DE"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dirty="0"/>
              <a:t>Less breakdown time and improved performance </a:t>
            </a:r>
            <a:endParaRPr lang="en-GB" dirty="0"/>
          </a:p>
        </p:txBody>
      </p:sp>
      <p:sp>
        <p:nvSpPr>
          <p:cNvPr id="3" name="Text Placeholder 2"/>
          <p:cNvSpPr>
            <a:spLocks noGrp="1"/>
          </p:cNvSpPr>
          <p:nvPr>
            <p:ph type="body" sz="quarter" idx="4294967295"/>
          </p:nvPr>
        </p:nvSpPr>
        <p:spPr>
          <a:xfrm>
            <a:off x="651885" y="1405002"/>
            <a:ext cx="7997825" cy="307975"/>
          </a:xfrm>
        </p:spPr>
        <p:txBody>
          <a:bodyPr vert="horz" lIns="0" tIns="0" rIns="0" bIns="0" rtlCol="0">
            <a:spAutoFit/>
          </a:bodyPr>
          <a:lstStyle/>
          <a:p>
            <a:r>
              <a:rPr lang="en-US" dirty="0"/>
              <a:t>Improved transfer grippers</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Arial"/>
                <a:ea typeface="+mn-ea"/>
                <a:cs typeface="+mn-cs"/>
              </a:rPr>
              <a:t>Value: Efficiency, Flexibility</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Arial"/>
                <a:ea typeface="+mn-ea"/>
                <a:cs typeface="+mn-cs"/>
              </a:rPr>
              <a:t>Equipment: Aseptic fillers (</a:t>
            </a:r>
            <a:r>
              <a:rPr kumimoji="0" lang="en-GB" sz="800" b="0" i="0" u="none" strike="noStrike" kern="0" cap="none" spc="0" normalizeH="0" baseline="0" noProof="0" dirty="0" err="1">
                <a:ln>
                  <a:noFill/>
                </a:ln>
                <a:solidFill>
                  <a:srgbClr val="000000"/>
                </a:solidFill>
                <a:effectLst/>
                <a:uLnTx/>
                <a:uFillTx/>
                <a:latin typeface="Arial"/>
                <a:ea typeface="+mn-ea"/>
                <a:cs typeface="+mn-cs"/>
              </a:rPr>
              <a:t>FMa</a:t>
            </a:r>
            <a:r>
              <a:rPr kumimoji="0" lang="en-GB" sz="800" b="0" i="0" u="none" strike="noStrike" kern="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Arial"/>
                <a:ea typeface="+mn-ea"/>
                <a:cs typeface="+mn-cs"/>
              </a:rPr>
              <a:t>Catalogue code: SP010</a:t>
            </a:r>
          </a:p>
        </p:txBody>
      </p:sp>
      <p:sp>
        <p:nvSpPr>
          <p:cNvPr id="5" name="BainBulletsConfiguration" hidden="1"/>
          <p:cNvSpPr txBox="1"/>
          <p:nvPr/>
        </p:nvSpPr>
        <p:spPr>
          <a:xfrm>
            <a:off x="12700" y="12700"/>
            <a:ext cx="65"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0969"/>
          <a:stretch/>
        </p:blipFill>
        <p:spPr bwMode="auto">
          <a:xfrm>
            <a:off x="5328084" y="4005064"/>
            <a:ext cx="298930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hteck 11">
            <a:extLst>
              <a:ext uri="{FF2B5EF4-FFF2-40B4-BE49-F238E27FC236}">
                <a16:creationId xmlns:a16="http://schemas.microsoft.com/office/drawing/2014/main" id="{37C74446-2A1F-4683-A82E-D57B296EDDE7}"/>
              </a:ext>
            </a:extLst>
          </p:cNvPr>
          <p:cNvSpPr/>
          <p:nvPr/>
        </p:nvSpPr>
        <p:spPr>
          <a:xfrm>
            <a:off x="4759900" y="1743075"/>
            <a:ext cx="3889375" cy="400049"/>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lvl1pPr marL="0" algn="l" rtl="0" latinLnBrk="0">
              <a:defRPr sz="1800" kern="1200">
                <a:solidFill>
                  <a:schemeClr val="lt1"/>
                </a:solidFill>
                <a:latin typeface="+mn-lt"/>
                <a:ea typeface="+mn-ea"/>
                <a:cs typeface="+mn-cs"/>
              </a:defRPr>
            </a:lvl1pPr>
            <a:lvl2pPr marL="457200" algn="l" rtl="0" latinLnBrk="0">
              <a:defRPr sz="1800" kern="1200">
                <a:solidFill>
                  <a:schemeClr val="lt1"/>
                </a:solidFill>
                <a:latin typeface="+mn-lt"/>
                <a:ea typeface="+mn-ea"/>
                <a:cs typeface="+mn-cs"/>
              </a:defRPr>
            </a:lvl2pPr>
            <a:lvl3pPr marL="914400" algn="l" rtl="0" latinLnBrk="0">
              <a:defRPr sz="1800" kern="1200">
                <a:solidFill>
                  <a:schemeClr val="lt1"/>
                </a:solidFill>
                <a:latin typeface="+mn-lt"/>
                <a:ea typeface="+mn-ea"/>
                <a:cs typeface="+mn-cs"/>
              </a:defRPr>
            </a:lvl3pPr>
            <a:lvl4pPr marL="1371600" algn="l" rtl="0" latinLnBrk="0">
              <a:defRPr sz="1800" kern="1200">
                <a:solidFill>
                  <a:schemeClr val="lt1"/>
                </a:solidFill>
                <a:latin typeface="+mn-lt"/>
                <a:ea typeface="+mn-ea"/>
                <a:cs typeface="+mn-cs"/>
              </a:defRPr>
            </a:lvl4pPr>
            <a:lvl5pPr marL="1828800" algn="l" rtl="0" latinLnBrk="0">
              <a:defRPr sz="1800" kern="1200">
                <a:solidFill>
                  <a:schemeClr val="lt1"/>
                </a:solidFill>
                <a:latin typeface="+mn-lt"/>
                <a:ea typeface="+mn-ea"/>
                <a:cs typeface="+mn-cs"/>
              </a:defRPr>
            </a:lvl5pPr>
            <a:lvl6pPr marL="2286000" algn="l" rtl="0" latinLnBrk="0">
              <a:defRPr sz="1800" kern="1200">
                <a:solidFill>
                  <a:schemeClr val="lt1"/>
                </a:solidFill>
                <a:latin typeface="+mn-lt"/>
                <a:ea typeface="+mn-ea"/>
                <a:cs typeface="+mn-cs"/>
              </a:defRPr>
            </a:lvl6pPr>
            <a:lvl7pPr marL="2743200" algn="l" rtl="0" latinLnBrk="0">
              <a:defRPr sz="1800" kern="1200">
                <a:solidFill>
                  <a:schemeClr val="lt1"/>
                </a:solidFill>
                <a:latin typeface="+mn-lt"/>
                <a:ea typeface="+mn-ea"/>
                <a:cs typeface="+mn-cs"/>
              </a:defRPr>
            </a:lvl7pPr>
            <a:lvl8pPr marL="3200400" algn="l" rtl="0" latinLnBrk="0">
              <a:defRPr sz="1800" kern="1200">
                <a:solidFill>
                  <a:schemeClr val="lt1"/>
                </a:solidFill>
                <a:latin typeface="+mn-lt"/>
                <a:ea typeface="+mn-ea"/>
                <a:cs typeface="+mn-cs"/>
              </a:defRPr>
            </a:lvl8pPr>
            <a:lvl9pPr marL="3657600" algn="l" rtl="0" latinLnBrk="0">
              <a:defRPr sz="1800" kern="1200">
                <a:solidFill>
                  <a:schemeClr val="lt1"/>
                </a:solidFill>
                <a:latin typeface="+mn-lt"/>
                <a:ea typeface="+mn-ea"/>
                <a:cs typeface="+mn-cs"/>
              </a:defRPr>
            </a:lvl9pPr>
            <a:extLst/>
          </a:lstStyle>
          <a:p>
            <a:pPr marL="190500" marR="0" lvl="0" indent="-190500" algn="l" defTabSz="914400" rtl="0" eaLnBrk="1" fontAlgn="auto" latinLnBrk="0" hangingPunct="1">
              <a:lnSpc>
                <a:spcPct val="100000"/>
              </a:lnSpc>
              <a:spcBef>
                <a:spcPts val="300"/>
              </a:spcBef>
              <a:spcAft>
                <a:spcPts val="0"/>
              </a:spcAft>
              <a:buClr>
                <a:srgbClr val="E64B00"/>
              </a:buClr>
              <a:buSzTx/>
              <a:buFontTx/>
              <a:buNone/>
              <a:tabLst/>
              <a:defRPr/>
            </a:pPr>
            <a:r>
              <a:rPr kumimoji="0" lang="de-CH" altLang="fr-FR" sz="1400" b="1" i="0" u="none" strike="noStrike" kern="1200" cap="none" spc="0" normalizeH="0" baseline="0" noProof="0" dirty="0">
                <a:ln>
                  <a:noFill/>
                </a:ln>
                <a:solidFill>
                  <a:srgbClr val="FFFFFF"/>
                </a:solidFill>
                <a:effectLst/>
                <a:uLnTx/>
                <a:uFillTx/>
                <a:latin typeface="Arial"/>
                <a:ea typeface="Arial" charset="0"/>
                <a:cs typeface="Arial" charset="0"/>
              </a:rPr>
              <a:t>DESCRIPTION</a:t>
            </a:r>
          </a:p>
        </p:txBody>
      </p:sp>
    </p:spTree>
    <p:extLst>
      <p:ext uri="{BB962C8B-B14F-4D97-AF65-F5344CB8AC3E}">
        <p14:creationId xmlns:p14="http://schemas.microsoft.com/office/powerpoint/2010/main" val="11745764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_Template_4x3_v1">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Sidel-Template2014_guidelines-v1</Template>
  <TotalTime>0</TotalTime>
  <Words>97</Words>
  <Application>Microsoft Office PowerPoint</Application>
  <PresentationFormat>On-screen Show (4:3)</PresentationFormat>
  <Paragraphs>17</Paragraphs>
  <Slides>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MS PGothic</vt:lpstr>
      <vt:lpstr>Arial</vt:lpstr>
      <vt:lpstr>Calibri</vt:lpstr>
      <vt:lpstr>Wingdings</vt:lpstr>
      <vt:lpstr>Sidel-PPT-Template2014</vt:lpstr>
      <vt:lpstr>1_Sidel_Template_4x3_v1</vt:lpstr>
      <vt:lpstr>LIOMT</vt:lpstr>
      <vt:lpstr>think-cell Folie</vt:lpstr>
      <vt:lpstr>Less breakdown time and improved performance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2016-01-12T13:47:52Z</dcterms:created>
  <dcterms:modified xsi:type="dcterms:W3CDTF">2019-03-14T16:06:39Z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2018-07-20T15:26:04.8565129+02:00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2018-07-20T15:26:04.8665129+02:00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