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77" r:id="rId2"/>
  </p:sldMasterIdLst>
  <p:notesMasterIdLst>
    <p:notesMasterId r:id="rId4"/>
  </p:notesMasterIdLst>
  <p:handoutMasterIdLst>
    <p:handoutMasterId r:id="rId5"/>
  </p:handoutMasterIdLst>
  <p:sldIdLst>
    <p:sldId id="359" r:id="rId3"/>
  </p:sldIdLst>
  <p:sldSz cx="9144000" cy="6858000" type="screen4x3"/>
  <p:notesSz cx="6858000" cy="9144000"/>
  <p:custDataLst>
    <p:tags r:id="rId6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802">
          <p15:clr>
            <a:srgbClr val="A4A3A4"/>
          </p15:clr>
        </p15:guide>
        <p15:guide id="2" orient="horz" pos="935" userDrawn="1">
          <p15:clr>
            <a:srgbClr val="A4A3A4"/>
          </p15:clr>
        </p15:guide>
        <p15:guide id="3" orient="horz" pos="4023">
          <p15:clr>
            <a:srgbClr val="A4A3A4"/>
          </p15:clr>
        </p15:guide>
        <p15:guide id="4" orient="horz" pos="4165">
          <p15:clr>
            <a:srgbClr val="A4A3A4"/>
          </p15:clr>
        </p15:guide>
        <p15:guide id="5" orient="horz" pos="4269" userDrawn="1">
          <p15:clr>
            <a:srgbClr val="A4A3A4"/>
          </p15:clr>
        </p15:guide>
        <p15:guide id="6" orient="horz" pos="2480">
          <p15:clr>
            <a:srgbClr val="A4A3A4"/>
          </p15:clr>
        </p15:guide>
        <p15:guide id="7" orient="horz" pos="460">
          <p15:clr>
            <a:srgbClr val="A4A3A4"/>
          </p15:clr>
        </p15:guide>
        <p15:guide id="8" orient="horz" pos="1366" userDrawn="1">
          <p15:clr>
            <a:srgbClr val="A4A3A4"/>
          </p15:clr>
        </p15:guide>
        <p15:guide id="9" pos="204">
          <p15:clr>
            <a:srgbClr val="A4A3A4"/>
          </p15:clr>
        </p15:guide>
        <p15:guide id="10" pos="5556">
          <p15:clr>
            <a:srgbClr val="A4A3A4"/>
          </p15:clr>
        </p15:guide>
        <p15:guide id="11" pos="5446">
          <p15:clr>
            <a:srgbClr val="A4A3A4"/>
          </p15:clr>
        </p15:guide>
        <p15:guide id="12" pos="2926">
          <p15:clr>
            <a:srgbClr val="A4A3A4"/>
          </p15:clr>
        </p15:guide>
        <p15:guide id="13" pos="7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7" autoAdjust="0"/>
    <p:restoredTop sz="98024" autoAdjust="0"/>
  </p:normalViewPr>
  <p:slideViewPr>
    <p:cSldViewPr snapToGrid="0" snapToObjects="1">
      <p:cViewPr varScale="1">
        <p:scale>
          <a:sx n="106" d="100"/>
          <a:sy n="106" d="100"/>
        </p:scale>
        <p:origin x="2112" y="120"/>
      </p:cViewPr>
      <p:guideLst>
        <p:guide orient="horz" pos="802"/>
        <p:guide orient="horz" pos="935"/>
        <p:guide orient="horz" pos="4023"/>
        <p:guide orient="horz" pos="4165"/>
        <p:guide orient="horz" pos="4269"/>
        <p:guide orient="horz" pos="2480"/>
        <p:guide orient="horz" pos="460"/>
        <p:guide orient="horz" pos="1366"/>
        <p:guide pos="204"/>
        <p:guide pos="5556"/>
        <p:guide pos="5446"/>
        <p:guide pos="2926"/>
        <p:guide pos="7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3/5/2021</a:t>
            </a:fld>
            <a:endParaRPr lang="pt-BR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05/03/2021</a:t>
            </a:fld>
            <a:endParaRPr lang="pt-BR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Todos os direitos reservados. Nenhuma parte desta publicação pode ser reproduzida </a:t>
            </a:r>
            <a:br/>
            <a:r>
              <a:rPr lang="en-GB" sz="800" dirty="0">
                <a:solidFill>
                  <a:srgbClr val="FFFFFF"/>
                </a:solidFill>
              </a:rPr>
              <a:t>ou distribuída eletronicamente sem a autorização prévia do editor.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966405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1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3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8113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www.sidel.pt</a:t>
            </a:r>
            <a:endParaRPr lang="pt-BR" sz="1000" b="1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Todos os direitos reservados. Nenhuma parte desta publicação pode ser reproduzida </a:t>
            </a:r>
            <a:br/>
            <a:r>
              <a:rPr lang="en-GB" sz="800" dirty="0">
                <a:solidFill>
                  <a:srgbClr val="FFFFFF"/>
                </a:solidFill>
              </a:rPr>
              <a:t>ou distribuída eletronicamente sem a autorização prévia do editor. </a:t>
            </a:r>
          </a:p>
        </p:txBody>
      </p:sp>
    </p:spTree>
    <p:extLst>
      <p:ext uri="{BB962C8B-B14F-4D97-AF65-F5344CB8AC3E}">
        <p14:creationId xmlns:p14="http://schemas.microsoft.com/office/powerpoint/2010/main" val="3678307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www.sidel.pt</a:t>
            </a:r>
            <a:endParaRPr lang="pt-BR" sz="1000" b="1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Todos os direitos reservados. Nenhuma parte desta publicação pode ser reproduzida </a:t>
            </a:r>
            <a:br/>
            <a:r>
              <a:rPr lang="en-GB" sz="800" dirty="0">
                <a:solidFill>
                  <a:srgbClr val="FFFFFF"/>
                </a:solidFill>
              </a:rPr>
              <a:t>ou distribuída eletronicamente sem a autorização prévia do editor. </a:t>
            </a:r>
          </a:p>
        </p:txBody>
      </p:sp>
    </p:spTree>
    <p:extLst>
      <p:ext uri="{BB962C8B-B14F-4D97-AF65-F5344CB8AC3E}">
        <p14:creationId xmlns:p14="http://schemas.microsoft.com/office/powerpoint/2010/main" val="15627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619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03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04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5961408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9849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00441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>
              <a:buFontTx/>
              <a:buNone/>
            </a:pPr>
            <a:r>
              <a:rPr lang="en-GB" sz="1000" b="1" dirty="0">
                <a:solidFill>
                  <a:srgbClr val="FFFFFF"/>
                </a:solidFill>
              </a:rPr>
              <a:t>www.sidel.pt</a:t>
            </a:r>
            <a:endParaRPr lang="pt-BR" sz="1000" b="1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Todos os direitos reservados. Nenhuma parte desta publicação pode ser reproduzida </a:t>
            </a:r>
            <a:br/>
            <a:r>
              <a:rPr lang="en-GB" sz="800" dirty="0">
                <a:solidFill>
                  <a:srgbClr val="FFFFFF"/>
                </a:solidFill>
              </a:rPr>
              <a:t>ou distribuída eletronicamente sem a autorização prévia do editor. </a:t>
            </a:r>
          </a:p>
        </p:txBody>
      </p:sp>
    </p:spTree>
    <p:extLst>
      <p:ext uri="{BB962C8B-B14F-4D97-AF65-F5344CB8AC3E}">
        <p14:creationId xmlns:p14="http://schemas.microsoft.com/office/powerpoint/2010/main" val="209619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Todos os direitos reservados. Nenhuma parte desta publicação pode ser reproduzida </a:t>
            </a:r>
            <a:br/>
            <a:r>
              <a:rPr lang="en-GB" sz="800" dirty="0">
                <a:solidFill>
                  <a:srgbClr val="FFFFFF"/>
                </a:solidFill>
              </a:rPr>
              <a:t>ou distribuída eletronicamente sem a autorização prévia do editor.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0957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18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85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oleObject" Target="../embeddings/oleObject5.bin"/><Relationship Id="rId5" Type="http://schemas.openxmlformats.org/officeDocument/2006/relationships/slideLayout" Target="../slideLayouts/slideLayout11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0.xml"/><Relationship Id="rId9" Type="http://schemas.openxmlformats.org/officeDocument/2006/relationships/vmlDrawing" Target="../drawings/vmlDrawing5.v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23030780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think-cell Slide" r:id="rId10" imgW="360" imgH="360" progId="">
                  <p:embed/>
                </p:oleObj>
              </mc:Choice>
              <mc:Fallback>
                <p:oleObj name="think-cell Slide" r:id="rId10" imgW="360" imgH="360" progId="">
                  <p:embed/>
                  <p:pic>
                    <p:nvPicPr>
                      <p:cNvPr id="0" name="Picture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7184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chemeClr val="bg2"/>
                </a:solidFill>
              </a:rPr>
              <a:t>Sidel Services: Melhoria da Linha</a:t>
            </a:r>
            <a:endParaRPr lang="pt-BR" dirty="0">
              <a:solidFill>
                <a:schemeClr val="bg2"/>
              </a:solidFill>
            </a:endParaRP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4884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>
                <a:solidFill>
                  <a:schemeClr val="bg2"/>
                </a:solidFill>
              </a:rPr>
              <a:t>Página </a:t>
            </a:r>
            <a:fld id="{7873E190-40CF-412D-9604-1EFCEB1508B2}" type="slidenum">
              <a:rPr lang="en-GB" smtClean="0">
                <a:solidFill>
                  <a:schemeClr val="bg2"/>
                </a:solidFill>
              </a:rPr>
              <a:pPr/>
              <a:t>‹#›</a:t>
            </a:fld>
            <a:endParaRPr lang="pt-BR" dirty="0">
              <a:solidFill>
                <a:schemeClr val="bg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  <p:sldLayoutId id="2147483653" r:id="rId5"/>
    <p:sldLayoutId id="2147483656" r:id="rId6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5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7184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rgbClr val="7F7F7F"/>
                </a:solidFill>
              </a:rPr>
              <a:t>Sidel Services: Melhoria da Linha</a:t>
            </a:r>
            <a:endParaRPr lang="pt-BR" dirty="0">
              <a:solidFill>
                <a:srgbClr val="7F7F7F"/>
              </a:solidFill>
            </a:endParaRP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4884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>
                <a:solidFill>
                  <a:srgbClr val="7F7F7F"/>
                </a:solidFill>
              </a:rPr>
              <a:t>Página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/>
              <a:t>‹#›</a:t>
            </a:fld>
            <a:endParaRPr lang="pt-BR" dirty="0">
              <a:solidFill>
                <a:srgbClr val="7F7F7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196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8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481983"/>
              </p:ext>
            </p:extLst>
          </p:nvPr>
        </p:nvGraphicFramePr>
        <p:xfrm>
          <a:off x="651885" y="1447514"/>
          <a:ext cx="7997390" cy="436481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E VANTAGENS</a:t>
                      </a:r>
                      <a:endParaRPr kumimoji="0" lang="pt-B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pt-BR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DESCRIÇÃO</a:t>
                      </a:r>
                      <a:endParaRPr kumimoji="0" lang="pt-BR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97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pt-BR" altLang="it-IT" sz="1200" kern="0" dirty="0">
                          <a:solidFill>
                            <a:srgbClr val="000000"/>
                          </a:solidFill>
                          <a:latin typeface="Arial" charset="0"/>
                        </a:rPr>
                        <a:t>Redução do consumo de nitrogênio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pt-BR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Higienização mais fácil da tampadora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pt-BR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Melhor acesso à tampadora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pt-BR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</a:rPr>
                        <a:t>Manutenção facilitada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pt-BR" altLang="de-DE" sz="1200" b="0" i="0" u="none" strike="noStrike" kern="0" cap="none" spc="0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pt-BR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pt-BR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Um novo dispositivo distribuidor substitui o túnel e o gabinete da tampadora </a:t>
                      </a: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pt-BR" altLang="it-IT" sz="1200" kern="0">
                          <a:solidFill>
                            <a:srgbClr val="000000"/>
                          </a:solidFill>
                          <a:latin typeface="+mn-lt"/>
                        </a:rPr>
                        <a:t>Esse </a:t>
                      </a:r>
                      <a:r>
                        <a:rPr lang="pt-BR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dispositivo sopra nitrogênio no interior do gargalo da garrafa, nos cabeçotes da tampadora e nas tampas </a:t>
                      </a: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pt-BR" altLang="it-IT" sz="1200" kern="0" dirty="0">
                          <a:solidFill>
                            <a:srgbClr val="000000"/>
                          </a:solidFill>
                          <a:latin typeface="+mn-lt"/>
                        </a:rPr>
                        <a:t>Fácil acesso para manutenção 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75" y="54279"/>
            <a:ext cx="7992000" cy="936000"/>
          </a:xfrm>
        </p:spPr>
        <p:txBody>
          <a:bodyPr/>
          <a:lstStyle/>
          <a:p>
            <a:r>
              <a:rPr lang="pt-BR" dirty="0"/>
              <a:t>Redução do consumo de nitrogênio e melhoria da segurança do produto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8000" y="1033712"/>
            <a:ext cx="7997825" cy="307777"/>
          </a:xfrm>
        </p:spPr>
        <p:txBody>
          <a:bodyPr vert="horz" lIns="0" tIns="0" rIns="0" bIns="0" rtlCol="0">
            <a:spAutoFit/>
          </a:bodyPr>
          <a:lstStyle/>
          <a:p>
            <a:r>
              <a:rPr lang="pt-BR"/>
              <a:t>Novo dispositivo distribuidor de nitrogênio para FMa</a:t>
            </a:r>
            <a:endParaRPr lang="pt-BR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r>
              <a:rPr lang="pt-BR" dirty="0">
                <a:solidFill>
                  <a:srgbClr val="000000"/>
                </a:solidFill>
              </a:rPr>
              <a:t>Valor: Otimização</a:t>
            </a:r>
            <a:r>
              <a:rPr lang="pt-BR" dirty="0"/>
              <a:t> </a:t>
            </a:r>
            <a:r>
              <a:rPr lang="pt-BR" dirty="0">
                <a:solidFill>
                  <a:srgbClr val="000000"/>
                </a:solidFill>
              </a:rPr>
              <a:t>de custos / qualidade do produto</a:t>
            </a:r>
          </a:p>
          <a:p>
            <a:r>
              <a:rPr lang="pt-BR" dirty="0">
                <a:solidFill>
                  <a:srgbClr val="000000"/>
                </a:solidFill>
              </a:rPr>
              <a:t>Equipamento: enchedoras Sensofill RFH FMa</a:t>
            </a:r>
          </a:p>
          <a:p>
            <a:r>
              <a:rPr lang="pt-BR" dirty="0">
                <a:solidFill>
                  <a:srgbClr val="000000"/>
                </a:solidFill>
              </a:rPr>
              <a:t>Código catálogo: SP022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Clr>
                <a:srgbClr val="E64B00"/>
              </a:buClr>
            </a:pPr>
            <a:endParaRPr lang="en-US" sz="100" dirty="0" err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375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0</TotalTime>
  <Words>91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Wingdings</vt:lpstr>
      <vt:lpstr>Sidel Template 2013</vt:lpstr>
      <vt:lpstr>1_Sidel Template 2013</vt:lpstr>
      <vt:lpstr>think-cell Slide</vt:lpstr>
      <vt:lpstr>think-cell Folie</vt:lpstr>
      <vt:lpstr>Redução do consumo de nitrogênio e melhoria da segurança do produto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2013-03-10T13:20:43Z</dcterms:created>
  <dcterms:modified xsi:type="dcterms:W3CDTF">2021-03-05T15:38:50Z</dcterms:modified>
</cp:coreProperties>
</file>