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77" r:id="rId2"/>
  </p:sldMasterIdLst>
  <p:notesMasterIdLst>
    <p:notesMasterId r:id="rId4"/>
  </p:notesMasterIdLst>
  <p:handoutMasterIdLst>
    <p:handoutMasterId r:id="rId5"/>
  </p:handoutMasterIdLst>
  <p:sldIdLst>
    <p:sldId id="359" r:id="rId3"/>
  </p:sldIdLst>
  <p:sldSz cx="9144000" cy="6858000" type="screen4x3"/>
  <p:notesSz cx="6858000" cy="9144000"/>
  <p:custDataLst>
    <p:tags r:id="rId6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802">
          <p15:clr>
            <a:srgbClr val="A4A3A4"/>
          </p15:clr>
        </p15:guide>
        <p15:guide id="2" orient="horz" pos="935" userDrawn="1">
          <p15:clr>
            <a:srgbClr val="A4A3A4"/>
          </p15:clr>
        </p15:guide>
        <p15:guide id="3" orient="horz" pos="4023">
          <p15:clr>
            <a:srgbClr val="A4A3A4"/>
          </p15:clr>
        </p15:guide>
        <p15:guide id="4" orient="horz" pos="4165">
          <p15:clr>
            <a:srgbClr val="A4A3A4"/>
          </p15:clr>
        </p15:guide>
        <p15:guide id="5" orient="horz" pos="4269" userDrawn="1">
          <p15:clr>
            <a:srgbClr val="A4A3A4"/>
          </p15:clr>
        </p15:guide>
        <p15:guide id="6" orient="horz" pos="2480">
          <p15:clr>
            <a:srgbClr val="A4A3A4"/>
          </p15:clr>
        </p15:guide>
        <p15:guide id="7" orient="horz" pos="460">
          <p15:clr>
            <a:srgbClr val="A4A3A4"/>
          </p15:clr>
        </p15:guide>
        <p15:guide id="8" orient="horz" pos="1366" userDrawn="1">
          <p15:clr>
            <a:srgbClr val="A4A3A4"/>
          </p15:clr>
        </p15:guide>
        <p15:guide id="9" pos="204">
          <p15:clr>
            <a:srgbClr val="A4A3A4"/>
          </p15:clr>
        </p15:guide>
        <p15:guide id="10" pos="5556">
          <p15:clr>
            <a:srgbClr val="A4A3A4"/>
          </p15:clr>
        </p15:guide>
        <p15:guide id="11" pos="5446">
          <p15:clr>
            <a:srgbClr val="A4A3A4"/>
          </p15:clr>
        </p15:guide>
        <p15:guide id="12" pos="2926">
          <p15:clr>
            <a:srgbClr val="A4A3A4"/>
          </p15:clr>
        </p15:guide>
        <p15:guide id="13" pos="7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7" autoAdjust="0"/>
    <p:restoredTop sz="98024" autoAdjust="0"/>
  </p:normalViewPr>
  <p:slideViewPr>
    <p:cSldViewPr snapToGrid="0" snapToObjects="1">
      <p:cViewPr varScale="1">
        <p:scale>
          <a:sx n="106" d="100"/>
          <a:sy n="106" d="100"/>
        </p:scale>
        <p:origin x="2112" y="108"/>
      </p:cViewPr>
      <p:guideLst>
        <p:guide orient="horz" pos="802"/>
        <p:guide orient="horz" pos="935"/>
        <p:guide orient="horz" pos="4023"/>
        <p:guide orient="horz" pos="4165"/>
        <p:guide orient="horz" pos="4269"/>
        <p:guide orient="horz" pos="2480"/>
        <p:guide orient="horz" pos="460"/>
        <p:guide orient="horz" pos="1366"/>
        <p:guide pos="204"/>
        <p:guide pos="5556"/>
        <p:guide pos="5446"/>
        <p:guide pos="2926"/>
        <p:guide pos="7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05/03/2021</a:t>
            </a:fld>
            <a:endParaRPr lang="en-GB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966405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1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8113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www.sidel.com</a:t>
            </a: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</p:spTree>
    <p:extLst>
      <p:ext uri="{BB962C8B-B14F-4D97-AF65-F5344CB8AC3E}">
        <p14:creationId xmlns:p14="http://schemas.microsoft.com/office/powerpoint/2010/main" val="3678307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4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www.sidel.com</a:t>
            </a: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</p:spTree>
    <p:extLst>
      <p:ext uri="{BB962C8B-B14F-4D97-AF65-F5344CB8AC3E}">
        <p14:creationId xmlns:p14="http://schemas.microsoft.com/office/powerpoint/2010/main" val="15627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619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03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04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5961408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9849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00441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3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>
              <a:buFontTx/>
              <a:buNone/>
            </a:pPr>
            <a:r>
              <a:rPr lang="en-GB" sz="1000" b="1" dirty="0">
                <a:solidFill>
                  <a:srgbClr val="FFFFFF"/>
                </a:solidFill>
              </a:rPr>
              <a:t>www.sidel.com</a:t>
            </a: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</p:spTree>
    <p:extLst>
      <p:ext uri="{BB962C8B-B14F-4D97-AF65-F5344CB8AC3E}">
        <p14:creationId xmlns:p14="http://schemas.microsoft.com/office/powerpoint/2010/main" val="209619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0957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18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85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oleObject" Target="../embeddings/oleObject5.bin"/><Relationship Id="rId5" Type="http://schemas.openxmlformats.org/officeDocument/2006/relationships/slideLayout" Target="../slideLayouts/slideLayout11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0.xml"/><Relationship Id="rId9" Type="http://schemas.openxmlformats.org/officeDocument/2006/relationships/vmlDrawing" Target="../drawings/vmlDrawing5.v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23030780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7184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chemeClr val="bg2"/>
                </a:solidFill>
              </a:rPr>
              <a:t>Sidel Services: Line Improvement</a:t>
            </a: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4884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chemeClr val="bg2"/>
                </a:solidFill>
              </a:rPr>
              <a:pPr/>
              <a:t>‹#›</a:t>
            </a:fld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  <p:sldLayoutId id="2147483653" r:id="rId5"/>
    <p:sldLayoutId id="2147483656" r:id="rId6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8" name="think-cell Slide" r:id="rId11" imgW="270" imgH="270" progId="TCLayout.ActiveDocument.1">
                  <p:embed/>
                </p:oleObj>
              </mc:Choice>
              <mc:Fallback>
                <p:oleObj name="think-cell Slide" r:id="rId11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7184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rgbClr val="7F7F7F"/>
                </a:solidFill>
              </a:rPr>
              <a:t>Sidel Services: Line Improvement</a:t>
            </a: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4884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/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196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3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589679"/>
              </p:ext>
            </p:extLst>
          </p:nvPr>
        </p:nvGraphicFramePr>
        <p:xfrm>
          <a:off x="651885" y="1729980"/>
          <a:ext cx="7997390" cy="4082346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0987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VALEUR ET AVANTAGES</a:t>
                      </a: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DESCRIPTION</a:t>
                      </a:r>
                      <a:endParaRPr kumimoji="0" lang="en-GB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1359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Arial" charset="0"/>
                          <a:ea typeface="+mn-ea"/>
                          <a:cs typeface="+mn-cs"/>
                        </a:rPr>
                        <a:t>Réduction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Arial" charset="0"/>
                          <a:ea typeface="+mn-ea"/>
                          <a:cs typeface="+mn-cs"/>
                        </a:rPr>
                        <a:t> de la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Arial" charset="0"/>
                          <a:ea typeface="+mn-ea"/>
                          <a:cs typeface="+mn-cs"/>
                        </a:rPr>
                        <a:t>consommation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Arial" charset="0"/>
                          <a:ea typeface="+mn-ea"/>
                          <a:cs typeface="+mn-cs"/>
                        </a:rPr>
                        <a:t>d’azote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Décontamination de la visseuse plus facile a réaliser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Améliore l’accès de la visseuse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Maintenance simplifiée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en-US" altLang="de-DE" sz="1200" b="0" i="0" u="none" strike="noStrike" kern="0" cap="none" spc="0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Un n</a:t>
                      </a:r>
                      <a:r>
                        <a:rPr lang="en-US" sz="1200" dirty="0" err="1"/>
                        <a:t>ouveau</a:t>
                      </a:r>
                      <a:r>
                        <a:rPr lang="en-US" sz="1200" dirty="0"/>
                        <a:t> system de distribution </a:t>
                      </a:r>
                      <a:r>
                        <a:rPr lang="en-US" sz="1200" dirty="0" err="1"/>
                        <a:t>d’azote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remplace</a:t>
                      </a:r>
                      <a:r>
                        <a:rPr lang="en-US" sz="1200" dirty="0"/>
                        <a:t> le tunnel </a:t>
                      </a:r>
                      <a:r>
                        <a:rPr lang="en-US" sz="1200" dirty="0" err="1"/>
                        <a:t>d’inertage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actuel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Ce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système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distribue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l’azote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à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l’intérieur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de la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bouteille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, des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têtes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de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vissage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et des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bouchons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GB" altLang="it-IT" sz="1200" kern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n-GB" altLang="it-IT" sz="1200" kern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Accès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facile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en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cas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d’intervention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dans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la </a:t>
                      </a:r>
                      <a:r>
                        <a:rPr lang="en-GB" altLang="it-IT" sz="1200" kern="0" dirty="0" err="1">
                          <a:solidFill>
                            <a:srgbClr val="000000"/>
                          </a:solidFill>
                          <a:latin typeface="+mn-lt"/>
                        </a:rPr>
                        <a:t>visseuse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75" y="324775"/>
            <a:ext cx="7992000" cy="936000"/>
          </a:xfrm>
        </p:spPr>
        <p:txBody>
          <a:bodyPr/>
          <a:lstStyle/>
          <a:p>
            <a:r>
              <a:rPr lang="fr-FR" altLang="fr-FR" dirty="0"/>
              <a:t>Réduisez la consommation d’azote et </a:t>
            </a:r>
            <a:r>
              <a:rPr lang="fr-FR" altLang="fr-FR" dirty="0" err="1"/>
              <a:t>ameliorez</a:t>
            </a:r>
            <a:r>
              <a:rPr lang="fr-FR" altLang="fr-FR" dirty="0"/>
              <a:t> la qualité du produit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57275" y="1341489"/>
            <a:ext cx="7997825" cy="307777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dirty="0"/>
              <a:t>Nouveau system de distribution N2 pour </a:t>
            </a:r>
            <a:r>
              <a:rPr lang="en-US" dirty="0" err="1"/>
              <a:t>FMa</a:t>
            </a:r>
            <a:endParaRPr lang="en-US" dirty="0"/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Clr>
                <a:srgbClr val="E64B00"/>
              </a:buClr>
            </a:pPr>
            <a:endParaRPr lang="en-US" sz="100" dirty="0" err="1">
              <a:solidFill>
                <a:srgbClr val="FFFFFF"/>
              </a:solidFill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 err="1">
                <a:solidFill>
                  <a:srgbClr val="000000"/>
                </a:solidFill>
              </a:rPr>
              <a:t>Valeur</a:t>
            </a:r>
            <a:r>
              <a:rPr sz="800" kern="0" dirty="0">
                <a:solidFill>
                  <a:srgbClr val="000000"/>
                </a:solidFill>
              </a:rPr>
              <a:t> : </a:t>
            </a:r>
            <a:r>
              <a:rPr sz="800" kern="0" dirty="0" err="1">
                <a:solidFill>
                  <a:srgbClr val="000000"/>
                </a:solidFill>
              </a:rPr>
              <a:t>Optimisation</a:t>
            </a:r>
            <a:r>
              <a:rPr sz="800" kern="0" dirty="0">
                <a:solidFill>
                  <a:srgbClr val="000000"/>
                </a:solidFill>
              </a:rPr>
              <a:t> des </a:t>
            </a:r>
            <a:r>
              <a:rPr sz="800" kern="0" dirty="0" err="1">
                <a:solidFill>
                  <a:srgbClr val="000000"/>
                </a:solidFill>
              </a:rPr>
              <a:t>coûts</a:t>
            </a:r>
            <a:r>
              <a:rPr sz="800" kern="0" dirty="0">
                <a:solidFill>
                  <a:srgbClr val="000000"/>
                </a:solidFill>
              </a:rPr>
              <a:t> / </a:t>
            </a:r>
            <a:r>
              <a:rPr sz="800" kern="0" dirty="0" err="1">
                <a:solidFill>
                  <a:srgbClr val="000000"/>
                </a:solidFill>
              </a:rPr>
              <a:t>Qualité</a:t>
            </a:r>
            <a:r>
              <a:rPr sz="800" kern="0" dirty="0">
                <a:solidFill>
                  <a:srgbClr val="000000"/>
                </a:solidFill>
              </a:rPr>
              <a:t> du </a:t>
            </a:r>
            <a:r>
              <a:rPr sz="800" kern="0" dirty="0" err="1">
                <a:solidFill>
                  <a:srgbClr val="000000"/>
                </a:solidFill>
              </a:rPr>
              <a:t>produit</a:t>
            </a:r>
            <a:endParaRPr sz="800" kern="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sz="800" kern="0" dirty="0" err="1">
                <a:solidFill>
                  <a:srgbClr val="000000"/>
                </a:solidFill>
              </a:rPr>
              <a:t>Équipements</a:t>
            </a:r>
            <a:r>
              <a:rPr sz="800" kern="0" dirty="0">
                <a:solidFill>
                  <a:srgbClr val="000000"/>
                </a:solidFill>
              </a:rPr>
              <a:t> : </a:t>
            </a:r>
            <a:r>
              <a:rPr sz="800" kern="0" dirty="0" err="1">
                <a:solidFill>
                  <a:srgbClr val="000000"/>
                </a:solidFill>
              </a:rPr>
              <a:t>Remplisseuses</a:t>
            </a:r>
            <a:r>
              <a:rPr sz="800" kern="0" dirty="0">
                <a:solidFill>
                  <a:srgbClr val="000000"/>
                </a:solidFill>
              </a:rPr>
              <a:t> </a:t>
            </a:r>
            <a:r>
              <a:rPr lang="en-GB" sz="800" dirty="0" err="1"/>
              <a:t>Sensofill</a:t>
            </a:r>
            <a:r>
              <a:rPr lang="en-GB" sz="800" dirty="0"/>
              <a:t> RFH </a:t>
            </a:r>
            <a:r>
              <a:rPr lang="en-GB" sz="800" dirty="0" err="1"/>
              <a:t>FMa</a:t>
            </a:r>
            <a:endParaRPr lang="en-GB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sz="800" kern="0" dirty="0">
                <a:solidFill>
                  <a:srgbClr val="000000"/>
                </a:solidFill>
              </a:rPr>
              <a:t>Code catalogue : SP022</a:t>
            </a:r>
          </a:p>
        </p:txBody>
      </p:sp>
    </p:spTree>
    <p:extLst>
      <p:ext uri="{BB962C8B-B14F-4D97-AF65-F5344CB8AC3E}">
        <p14:creationId xmlns:p14="http://schemas.microsoft.com/office/powerpoint/2010/main" val="29956375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0</TotalTime>
  <Words>79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Wingdings</vt:lpstr>
      <vt:lpstr>Sidel Template 2013</vt:lpstr>
      <vt:lpstr>1_Sidel Template 2013</vt:lpstr>
      <vt:lpstr>think-cell Slide</vt:lpstr>
      <vt:lpstr>think-cell Folie</vt:lpstr>
      <vt:lpstr>Réduisez la consommation d’azote et ameliorez la qualité du produit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2013-03-10T13:20:43Z</dcterms:created>
  <dcterms:modified xsi:type="dcterms:W3CDTF">2021-03-05T15:39:02Z</dcterms:modified>
</cp:coreProperties>
</file>