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BEAF53-7F52-376D-4726-8C9A8C88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EADD95-43DE-E783-487E-FE521710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FACC-4CC2-932E-5298-2919B1CB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249FB-136E-AFA8-8237-4A7DECE2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A63E-567E-1E16-F114-0FDF1A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0DF43-BAAA-56BF-E5F7-8FF5E87C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D7E66-1289-29F6-E32D-B9F2216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00763A-E304-2088-35F4-5598FAF46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B895A-1277-7687-B20E-B655841A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F5C5-DBDE-AD26-23C0-E63956F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E7704-6425-2AD0-89EB-EB0C4CA8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94D20-28DD-AFF3-BDFB-D257105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B5A54-CF3D-8582-FDCF-700ACC5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C474B-80D5-5C0D-B3FF-A6E0B88C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1FA79-035C-7C6B-CE03-CAF0C8F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D6DEC-2742-5AC2-6F82-5A87EE6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6DFA1-96E1-4CC1-FACB-B783EC5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340D2-47F6-0960-347D-663BBF3C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6CD-4AD1-9393-1748-BDA78DF8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E4FE1-D531-5C33-8CD6-655FF85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83EB-DE3B-95A1-0618-ABCE7087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C11CA-D71B-98A6-CD41-D6CB91B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7AFED-394B-0909-E44D-2108E2F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2F39-BC4D-962A-0765-D720DA40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0C1-E6A4-98D7-067C-3EF39ECA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E875E-B4E3-B91E-BA74-62CA50BE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F8BAB1-9748-81F5-0A38-6484744B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49D01-B93B-FF8F-7F2B-86D37579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30FF-EA0C-E5FE-D17F-E64F74A8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4BA83-4357-4DEF-72CD-B160B58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AD6B8B-7831-7999-0D6B-EEDC953E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4569-9C36-8812-6D60-097A1DD9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231B62-E08A-8E77-BB63-E077A153F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88B4D-4013-A760-0177-6B27C9BC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97E2E0-C286-6CAD-39D3-60A97FD6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E28DB-A368-E486-3591-B444A030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9C59-DD41-0F37-EDF1-B2BC88BE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FDF8-88F7-1423-8B27-36F043A3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F4527B-34CE-EBDB-4C68-A475CC0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FFF04-46FF-8F3D-0D2E-91FC6DF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F2507-A1E5-623E-D2E6-7731F00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E7815A-28F0-442D-EBBA-0B8C698E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C84B4-73D3-5262-F2B2-5CBCA0C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715AF-E436-BF85-FF86-827E4ACD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A35A-C25C-7F6A-DCF9-EA5BFD21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23E80-6BBD-855C-25AF-9D70CEFF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6B63F-5EB7-FE48-BF53-09BD987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864C63-F765-FE5C-A74A-CB7CB6DF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D02D4-BCA6-A4F6-24C8-2ACF751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0C5D5-C8C9-FE42-97A1-FB2FB4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59F5A2-90C8-CF94-B6F6-E6992FF6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E307F-7580-568D-D4A5-290CE9D8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3DAEF-3747-BF82-DBD1-CD31832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E346D-0B6C-58A6-F107-9D99B2B1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77627B-1A61-3D31-3F55-228A768F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E090DF-4526-676D-8489-5F3CB21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83E45-3396-DABD-2F6A-4F159CB6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E446-D73F-EBCC-A530-34244B19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110B-0450-4B6F-BB78-A250CA749BAC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12D1C-063F-98E5-A5E1-463E772D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C3831-4657-516B-3E35-40FE96C4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  <p:sp>
        <p:nvSpPr>
          <p:cNvPr id="7" name="MSIPCMContentMarking" descr="{&quot;HashCode&quot;:-1488495309,&quot;Placement&quot;:&quot;Footer&quot;,&quot;Top&quot;:524.1047,&quot;Left&quot;:458.909119,&quot;SlideWidth&quot;:960,&quot;SlideHeight&quot;:540}"/>
          <p:cNvSpPr txBox="1"/>
          <p:nvPr userDrawn="1"/>
        </p:nvSpPr>
        <p:spPr>
          <a:xfrm>
            <a:off x="5828146" y="6656129"/>
            <a:ext cx="535708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45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23550" y="1599175"/>
            <a:ext cx="3240000" cy="5006245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922" indent="-136922">
              <a:spcBef>
                <a:spcPts val="225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1200" b="1" dirty="0"/>
              <a:t>Water and steam saving </a:t>
            </a:r>
            <a:r>
              <a:rPr lang="en-US" sz="1200" b="0" dirty="0"/>
              <a:t>with improved energy and water management during</a:t>
            </a:r>
            <a:r>
              <a:rPr lang="en-US" sz="1200" b="0" baseline="0" dirty="0"/>
              <a:t> control phases</a:t>
            </a:r>
          </a:p>
          <a:p>
            <a:pPr marL="136922" indent="-136922">
              <a:spcBef>
                <a:spcPts val="225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1200" b="1" dirty="0"/>
              <a:t>Product Quality: </a:t>
            </a:r>
            <a:r>
              <a:rPr lang="en-US" sz="1200" b="0" dirty="0"/>
              <a:t>Improved PU control with</a:t>
            </a:r>
            <a:r>
              <a:rPr lang="en-US" sz="1200" b="0" baseline="0" dirty="0"/>
              <a:t> more reactive system</a:t>
            </a:r>
            <a:endParaRPr lang="en-US" sz="1200" b="1" dirty="0"/>
          </a:p>
          <a:p>
            <a:pPr marL="136922" indent="-136922">
              <a:spcBef>
                <a:spcPts val="225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1200" b="1" dirty="0"/>
              <a:t>Lower TCO: </a:t>
            </a:r>
            <a:r>
              <a:rPr lang="en-US" sz="1200" b="0" dirty="0"/>
              <a:t>Thanks to lower energy and water consumption</a:t>
            </a:r>
            <a:r>
              <a:rPr lang="en-US" sz="1200" dirty="0"/>
              <a:t> (</a:t>
            </a:r>
            <a:r>
              <a:rPr lang="en-US" sz="1200" u="sng" dirty="0"/>
              <a:t>up to</a:t>
            </a:r>
            <a:r>
              <a:rPr lang="en-US" sz="1200" b="1" u="sng" dirty="0"/>
              <a:t> 10% steam and 20% water</a:t>
            </a:r>
            <a:r>
              <a:rPr lang="en-US" sz="1200" dirty="0"/>
              <a:t>)</a:t>
            </a:r>
          </a:p>
          <a:p>
            <a:pPr marL="0" indent="0" eaLnBrk="0" hangingPunct="0">
              <a:spcBef>
                <a:spcPct val="45000"/>
              </a:spcBef>
              <a:buClr>
                <a:srgbClr val="E64B00"/>
              </a:buClr>
              <a:buNone/>
              <a:defRPr/>
            </a:pPr>
            <a:endParaRPr lang="en-GB" dirty="0"/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30973" y="1295704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BENEFITS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62151" y="74047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47646" y="1591269"/>
            <a:ext cx="3240000" cy="5014151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922" lvl="0" indent="-136922" fontAlgn="base">
              <a:spcBef>
                <a:spcPts val="225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GB" altLang="zh-CN" b="1" dirty="0"/>
              <a:t>Application</a:t>
            </a:r>
            <a:r>
              <a:rPr lang="en-GB" altLang="zh-CN" dirty="0"/>
              <a:t> </a:t>
            </a:r>
            <a:r>
              <a:rPr lang="en-GB" altLang="zh-CN" b="1" dirty="0"/>
              <a:t>of the SWING technology </a:t>
            </a:r>
            <a:r>
              <a:rPr lang="en-GB" altLang="zh-CN" dirty="0"/>
              <a:t>to a traditional Sidel pasteurizer to improve PU control phase minimizing the usage of heat and water for this scope.</a:t>
            </a:r>
          </a:p>
          <a:p>
            <a:pPr marL="136922" indent="-136922" fontAlgn="base">
              <a:spcBef>
                <a:spcPts val="225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GB" altLang="zh-CN" b="1" dirty="0"/>
              <a:t>Replacement of the existing central tanks </a:t>
            </a:r>
            <a:r>
              <a:rPr lang="en-GB" altLang="zh-CN" dirty="0"/>
              <a:t>with new ones equipped with Swing® System</a:t>
            </a:r>
          </a:p>
          <a:p>
            <a:pPr marL="136922" indent="-136922" fontAlgn="base">
              <a:spcBef>
                <a:spcPts val="225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GB" altLang="zh-CN" b="1" dirty="0"/>
              <a:t>New piping and pumps </a:t>
            </a:r>
            <a:r>
              <a:rPr lang="en-GB" altLang="zh-CN" dirty="0"/>
              <a:t>for the central zones</a:t>
            </a:r>
          </a:p>
          <a:p>
            <a:pPr marL="136922" lvl="0" indent="-136922" fontAlgn="base">
              <a:spcBef>
                <a:spcPts val="225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n-GB" altLang="zh-CN" dirty="0"/>
          </a:p>
          <a:p>
            <a:endParaRPr lang="en-GB" noProof="1"/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46831" y="1287798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DESCRITPION</a:t>
              </a:r>
            </a:p>
          </p:txBody>
        </p:sp>
      </p:grpSp>
      <p:sp>
        <p:nvSpPr>
          <p:cNvPr id="60" name="Segnaposto contenuto 4">
            <a:extLst>
              <a:ext uri="{FF2B5EF4-FFF2-40B4-BE49-F238E27FC236}">
                <a16:creationId xmlns:a16="http://schemas.microsoft.com/office/drawing/2014/main" id="{8DA02F4B-E452-8A61-0B03-BC6E2241BCCF}"/>
              </a:ext>
            </a:extLst>
          </p:cNvPr>
          <p:cNvSpPr txBox="1">
            <a:spLocks/>
          </p:cNvSpPr>
          <p:nvPr/>
        </p:nvSpPr>
        <p:spPr>
          <a:xfrm>
            <a:off x="9572624" y="1911571"/>
            <a:ext cx="2249489" cy="12834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24443" y="334805"/>
            <a:ext cx="6793158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E74B00"/>
                </a:solidFill>
              </a:rPr>
              <a:t>SWING</a:t>
            </a:r>
            <a:r>
              <a:rPr lang="en-US" sz="1600" b="1" dirty="0">
                <a:solidFill>
                  <a:srgbClr val="E74B00"/>
                </a:solidFill>
              </a:rPr>
              <a:t> </a:t>
            </a:r>
            <a:r>
              <a:rPr lang="en-US" sz="2800" b="1" dirty="0">
                <a:solidFill>
                  <a:srgbClr val="E74B00"/>
                </a:solidFill>
              </a:rPr>
              <a:t>on C Series – VRP-024</a:t>
            </a:r>
            <a:endParaRPr lang="en-GB" sz="3000" b="1" dirty="0">
              <a:solidFill>
                <a:srgbClr val="E74B00"/>
              </a:solidFill>
              <a:cs typeface="Arial" panose="020B0604020202020204" pitchFamily="34" charset="0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24439" y="864162"/>
            <a:ext cx="924550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O&amp;U Ref – VRP-024</a:t>
            </a: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150-200 K€*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Budget price: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295658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5 </a:t>
            </a:r>
            <a:r>
              <a:rPr lang="it-IT" dirty="0" err="1"/>
              <a:t>yrs</a:t>
            </a:r>
            <a:endParaRPr lang="it-IT" dirty="0"/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9050" y="204931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Payback estimation: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9050" y="2991684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14 days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274534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Installation time: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670399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10 days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424057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Machine downtime: 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82B5FA08-1DB6-77C3-5E88-F6CC8673B3A0}"/>
              </a:ext>
            </a:extLst>
          </p:cNvPr>
          <p:cNvSpPr txBox="1">
            <a:spLocks/>
          </p:cNvSpPr>
          <p:nvPr/>
        </p:nvSpPr>
        <p:spPr>
          <a:xfrm>
            <a:off x="199051" y="4174544"/>
            <a:ext cx="1963124" cy="335032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*Installation </a:t>
            </a:r>
            <a:r>
              <a:rPr lang="it-IT" dirty="0" err="1"/>
              <a:t>excluded</a:t>
            </a:r>
            <a:endParaRPr lang="it-IT" dirty="0"/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4927275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cs typeface="Arial"/>
              </a:rPr>
              <a:t>Can be combined with: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cs typeface="Arial"/>
              </a:rPr>
              <a:t>Prince E</a:t>
            </a: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99050" y="6056251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dirty="0"/>
              <a:t>C Series </a:t>
            </a:r>
            <a:r>
              <a:rPr lang="it-IT" dirty="0" err="1"/>
              <a:t>Pasteurizers</a:t>
            </a:r>
            <a:endParaRPr lang="it-IT" dirty="0"/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99050" y="5827863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Machine application: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164466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74B00"/>
              </a:buClr>
              <a:buNone/>
            </a:pPr>
            <a:endParaRPr lang="it-IT" dirty="0"/>
          </a:p>
          <a:p>
            <a:pPr marL="0" indent="0">
              <a:buClr>
                <a:srgbClr val="E74B00"/>
              </a:buClr>
              <a:buNone/>
            </a:pPr>
            <a:endParaRPr lang="it-IT" dirty="0"/>
          </a:p>
          <a:p>
            <a:pPr marL="0" indent="0">
              <a:buClr>
                <a:srgbClr val="E74B00"/>
              </a:buClr>
              <a:buNone/>
            </a:pPr>
            <a:endParaRPr lang="it-IT" dirty="0"/>
          </a:p>
        </p:txBody>
      </p:sp>
      <p:sp>
        <p:nvSpPr>
          <p:cNvPr id="77" name="Rettangolo 40">
            <a:extLst>
              <a:ext uri="{FF2B5EF4-FFF2-40B4-BE49-F238E27FC236}">
                <a16:creationId xmlns:a16="http://schemas.microsoft.com/office/drawing/2014/main" id="{CEB518CC-88F0-C974-99B5-11D72930C682}"/>
              </a:ext>
            </a:extLst>
          </p:cNvPr>
          <p:cNvSpPr/>
          <p:nvPr/>
        </p:nvSpPr>
        <p:spPr>
          <a:xfrm>
            <a:off x="9563271" y="1290636"/>
            <a:ext cx="2259562" cy="1915180"/>
          </a:xfrm>
          <a:prstGeom prst="rect">
            <a:avLst/>
          </a:prstGeom>
          <a:noFill/>
          <a:ln w="12700">
            <a:solidFill>
              <a:srgbClr val="C1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sp>
        <p:nvSpPr>
          <p:cNvPr id="78" name="Segnaposto contenuto 4">
            <a:extLst>
              <a:ext uri="{FF2B5EF4-FFF2-40B4-BE49-F238E27FC236}">
                <a16:creationId xmlns:a16="http://schemas.microsoft.com/office/drawing/2014/main" id="{A9F51750-6CDD-30CF-1EC7-D2F1DE825C8B}"/>
              </a:ext>
            </a:extLst>
          </p:cNvPr>
          <p:cNvSpPr txBox="1">
            <a:spLocks/>
          </p:cNvSpPr>
          <p:nvPr/>
        </p:nvSpPr>
        <p:spPr>
          <a:xfrm>
            <a:off x="9581977" y="3848755"/>
            <a:ext cx="2249489" cy="16222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sp>
        <p:nvSpPr>
          <p:cNvPr id="79" name="Segnaposto testo 6">
            <a:extLst>
              <a:ext uri="{FF2B5EF4-FFF2-40B4-BE49-F238E27FC236}">
                <a16:creationId xmlns:a16="http://schemas.microsoft.com/office/drawing/2014/main" id="{BE11C9D5-4E24-E06D-C694-8B01B0BB57EA}"/>
              </a:ext>
            </a:extLst>
          </p:cNvPr>
          <p:cNvSpPr txBox="1">
            <a:spLocks/>
          </p:cNvSpPr>
          <p:nvPr/>
        </p:nvSpPr>
        <p:spPr>
          <a:xfrm>
            <a:off x="9581978" y="3513356"/>
            <a:ext cx="2249488" cy="362101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b="1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solidFill>
                  <a:srgbClr val="E74B00"/>
                </a:solidFill>
              </a:rPr>
              <a:t>SWING flap for </a:t>
            </a:r>
            <a:r>
              <a:rPr lang="it-IT" dirty="0" err="1">
                <a:solidFill>
                  <a:srgbClr val="E74B00"/>
                </a:solidFill>
              </a:rPr>
              <a:t>optimized</a:t>
            </a:r>
            <a:r>
              <a:rPr lang="it-IT" dirty="0">
                <a:solidFill>
                  <a:srgbClr val="E74B00"/>
                </a:solidFill>
              </a:rPr>
              <a:t> energy management</a:t>
            </a:r>
          </a:p>
        </p:txBody>
      </p:sp>
      <p:sp>
        <p:nvSpPr>
          <p:cNvPr id="80" name="Rettangolo 45">
            <a:extLst>
              <a:ext uri="{FF2B5EF4-FFF2-40B4-BE49-F238E27FC236}">
                <a16:creationId xmlns:a16="http://schemas.microsoft.com/office/drawing/2014/main" id="{2ABA18F3-25EE-7420-D47E-2B68A1CEAA9E}"/>
              </a:ext>
            </a:extLst>
          </p:cNvPr>
          <p:cNvSpPr/>
          <p:nvPr/>
        </p:nvSpPr>
        <p:spPr>
          <a:xfrm>
            <a:off x="9572624" y="3418994"/>
            <a:ext cx="2259562" cy="1915180"/>
          </a:xfrm>
          <a:prstGeom prst="rect">
            <a:avLst/>
          </a:prstGeom>
          <a:noFill/>
          <a:ln w="12700">
            <a:solidFill>
              <a:srgbClr val="C1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9489109" y="377702"/>
            <a:ext cx="2380629" cy="396000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9657298" y="377825"/>
            <a:ext cx="2034723" cy="395288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dirty="0" err="1"/>
              <a:t>Sustainability</a:t>
            </a:r>
            <a:r>
              <a:rPr lang="it-IT" sz="1400" dirty="0"/>
              <a:t>, Quality, </a:t>
            </a:r>
            <a:r>
              <a:rPr lang="it-IT" sz="1400" dirty="0" err="1"/>
              <a:t>Obsolescense</a:t>
            </a:r>
            <a:r>
              <a:rPr lang="it-IT" sz="1400" dirty="0"/>
              <a:t> 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199050" y="1005272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cs typeface="Arial"/>
              </a:rPr>
              <a:t>KEY FIGURES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sp>
        <p:nvSpPr>
          <p:cNvPr id="2" name="TextBox 1"/>
          <p:cNvSpPr txBox="1"/>
          <p:nvPr/>
        </p:nvSpPr>
        <p:spPr>
          <a:xfrm>
            <a:off x="9544878" y="1287798"/>
            <a:ext cx="22595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 err="1">
                <a:solidFill>
                  <a:srgbClr val="E74B00"/>
                </a:solidFill>
              </a:rPr>
              <a:t>Improved</a:t>
            </a:r>
            <a:r>
              <a:rPr lang="it-IT" sz="1100" b="1" i="1" dirty="0">
                <a:solidFill>
                  <a:srgbClr val="E74B00"/>
                </a:solidFill>
              </a:rPr>
              <a:t> </a:t>
            </a:r>
            <a:r>
              <a:rPr lang="it-IT" sz="1100" b="1" i="1" dirty="0" err="1">
                <a:solidFill>
                  <a:srgbClr val="E74B00"/>
                </a:solidFill>
              </a:rPr>
              <a:t>pasteurization</a:t>
            </a:r>
            <a:r>
              <a:rPr lang="it-IT" sz="1100" b="1" i="1" dirty="0">
                <a:solidFill>
                  <a:srgbClr val="E74B00"/>
                </a:solidFill>
              </a:rPr>
              <a:t> </a:t>
            </a:r>
            <a:r>
              <a:rPr lang="it-IT" sz="1100" b="1" i="1" dirty="0" err="1">
                <a:solidFill>
                  <a:srgbClr val="E74B00"/>
                </a:solidFill>
              </a:rPr>
              <a:t>quality</a:t>
            </a:r>
            <a:endParaRPr lang="it-IT" sz="1100" b="1" i="1" dirty="0">
              <a:solidFill>
                <a:srgbClr val="E74B00"/>
              </a:solidFill>
            </a:endParaRPr>
          </a:p>
        </p:txBody>
      </p:sp>
      <p:grpSp>
        <p:nvGrpSpPr>
          <p:cNvPr id="4" name="Group 20">
            <a:extLst>
              <a:ext uri="{FF2B5EF4-FFF2-40B4-BE49-F238E27FC236}">
                <a16:creationId xmlns:a16="http://schemas.microsoft.com/office/drawing/2014/main" id="{2403C964-ED06-3285-0AC4-9B2878D5AA45}"/>
              </a:ext>
            </a:extLst>
          </p:cNvPr>
          <p:cNvGrpSpPr/>
          <p:nvPr/>
        </p:nvGrpSpPr>
        <p:grpSpPr>
          <a:xfrm>
            <a:off x="6339618" y="3744163"/>
            <a:ext cx="2776009" cy="1091035"/>
            <a:chOff x="4898777" y="2182780"/>
            <a:chExt cx="3460420" cy="12845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9D0EEF2F-C05D-3CDA-87C5-FC2528BB3B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786"/>
            <a:stretch>
              <a:fillRect/>
            </a:stretch>
          </p:blipFill>
          <p:spPr bwMode="auto">
            <a:xfrm>
              <a:off x="4898777" y="2182780"/>
              <a:ext cx="3460420" cy="1284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33">
              <a:extLst>
                <a:ext uri="{FF2B5EF4-FFF2-40B4-BE49-F238E27FC236}">
                  <a16:creationId xmlns:a16="http://schemas.microsoft.com/office/drawing/2014/main" id="{B4EBA51C-089D-05A6-3229-D596507639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05915">
              <a:off x="5993561" y="2929024"/>
              <a:ext cx="155269" cy="124820"/>
            </a:xfrm>
            <a:prstGeom prst="downArrow">
              <a:avLst>
                <a:gd name="adj1" fmla="val 40000"/>
                <a:gd name="adj2" fmla="val 42856"/>
              </a:avLst>
            </a:prstGeom>
            <a:solidFill>
              <a:srgbClr val="FF0000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it-IT" sz="2000">
                <a:solidFill>
                  <a:srgbClr val="181818"/>
                </a:solidFill>
              </a:endParaRPr>
            </a:p>
          </p:txBody>
        </p:sp>
        <p:sp>
          <p:nvSpPr>
            <p:cNvPr id="9" name="AutoShape 34">
              <a:extLst>
                <a:ext uri="{FF2B5EF4-FFF2-40B4-BE49-F238E27FC236}">
                  <a16:creationId xmlns:a16="http://schemas.microsoft.com/office/drawing/2014/main" id="{89EAE9C6-3535-C20D-FF9C-8871F75FA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9662" y="2500069"/>
              <a:ext cx="156025" cy="11283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it-IT" sz="2000">
                <a:solidFill>
                  <a:srgbClr val="181818"/>
                </a:solidFill>
              </a:endParaRPr>
            </a:p>
          </p:txBody>
        </p:sp>
        <p:sp>
          <p:nvSpPr>
            <p:cNvPr id="10" name="AutoShape 37">
              <a:extLst>
                <a:ext uri="{FF2B5EF4-FFF2-40B4-BE49-F238E27FC236}">
                  <a16:creationId xmlns:a16="http://schemas.microsoft.com/office/drawing/2014/main" id="{23029A7A-7676-315E-03CE-ABDFD19A25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736021">
              <a:off x="5527221" y="2970815"/>
              <a:ext cx="141768" cy="141537"/>
            </a:xfrm>
            <a:prstGeom prst="downArrow">
              <a:avLst>
                <a:gd name="adj1" fmla="val 40000"/>
                <a:gd name="adj2" fmla="val 42856"/>
              </a:avLst>
            </a:prstGeom>
            <a:solidFill>
              <a:srgbClr val="FF0000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it-IT" sz="2000">
                <a:solidFill>
                  <a:srgbClr val="181818"/>
                </a:solidFill>
              </a:endParaRPr>
            </a:p>
          </p:txBody>
        </p:sp>
        <p:sp>
          <p:nvSpPr>
            <p:cNvPr id="11" name="AutoShape 43">
              <a:extLst>
                <a:ext uri="{FF2B5EF4-FFF2-40B4-BE49-F238E27FC236}">
                  <a16:creationId xmlns:a16="http://schemas.microsoft.com/office/drawing/2014/main" id="{5ED59234-00E1-1AB3-E1D3-EDBFA8CC3B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82984">
              <a:off x="6104630" y="3032421"/>
              <a:ext cx="130392" cy="189988"/>
            </a:xfrm>
            <a:prstGeom prst="downArrow">
              <a:avLst>
                <a:gd name="adj1" fmla="val 32519"/>
                <a:gd name="adj2" fmla="val 84586"/>
              </a:avLst>
            </a:prstGeom>
            <a:solidFill>
              <a:srgbClr val="FF0000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it-IT" sz="2000">
                <a:solidFill>
                  <a:srgbClr val="181818"/>
                </a:solidFill>
              </a:endParaRPr>
            </a:p>
          </p:txBody>
        </p:sp>
        <p:sp>
          <p:nvSpPr>
            <p:cNvPr id="12" name="AutoShape 44">
              <a:extLst>
                <a:ext uri="{FF2B5EF4-FFF2-40B4-BE49-F238E27FC236}">
                  <a16:creationId xmlns:a16="http://schemas.microsoft.com/office/drawing/2014/main" id="{1263B64B-EF50-B68E-7760-ACBA64D29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8574" y="2527073"/>
              <a:ext cx="157140" cy="11187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it-IT" sz="2000">
                <a:solidFill>
                  <a:srgbClr val="181818"/>
                </a:solidFill>
              </a:endParaRPr>
            </a:p>
          </p:txBody>
        </p:sp>
        <p:sp>
          <p:nvSpPr>
            <p:cNvPr id="13" name="AutoShape 45">
              <a:extLst>
                <a:ext uri="{FF2B5EF4-FFF2-40B4-BE49-F238E27FC236}">
                  <a16:creationId xmlns:a16="http://schemas.microsoft.com/office/drawing/2014/main" id="{83E6611C-0C17-E82A-C657-890BF78B43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88883">
              <a:off x="5750608" y="2955063"/>
              <a:ext cx="155270" cy="124820"/>
            </a:xfrm>
            <a:prstGeom prst="downArrow">
              <a:avLst>
                <a:gd name="adj1" fmla="val 40000"/>
                <a:gd name="adj2" fmla="val 42856"/>
              </a:avLst>
            </a:prstGeom>
            <a:solidFill>
              <a:srgbClr val="FF0000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it-IT" sz="2000">
                <a:solidFill>
                  <a:srgbClr val="181818"/>
                </a:solidFill>
              </a:endParaRPr>
            </a:p>
          </p:txBody>
        </p:sp>
        <p:sp>
          <p:nvSpPr>
            <p:cNvPr id="14" name="AutoShape 46">
              <a:extLst>
                <a:ext uri="{FF2B5EF4-FFF2-40B4-BE49-F238E27FC236}">
                  <a16:creationId xmlns:a16="http://schemas.microsoft.com/office/drawing/2014/main" id="{817BDA6E-8394-DC2C-84C3-E2E08013A2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62196" flipV="1">
              <a:off x="6255083" y="2978415"/>
              <a:ext cx="219550" cy="197704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10464" y="5399"/>
                    <a:pt x="10130" y="5431"/>
                    <a:pt x="9800" y="5493"/>
                  </a:cubicBezTo>
                  <a:lnTo>
                    <a:pt x="8801" y="186"/>
                  </a:lnTo>
                  <a:cubicBezTo>
                    <a:pt x="9460" y="62"/>
                    <a:pt x="10129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FF00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AutoShape 33">
              <a:extLst>
                <a:ext uri="{FF2B5EF4-FFF2-40B4-BE49-F238E27FC236}">
                  <a16:creationId xmlns:a16="http://schemas.microsoft.com/office/drawing/2014/main" id="{561822F9-F668-000B-F922-7850F9973D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44263">
              <a:off x="6508445" y="2866338"/>
              <a:ext cx="155270" cy="124820"/>
            </a:xfrm>
            <a:prstGeom prst="downArrow">
              <a:avLst>
                <a:gd name="adj1" fmla="val 40000"/>
                <a:gd name="adj2" fmla="val 42856"/>
              </a:avLst>
            </a:prstGeom>
            <a:solidFill>
              <a:srgbClr val="FF0000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it-IT" sz="2000">
                <a:solidFill>
                  <a:srgbClr val="181818"/>
                </a:solidFill>
              </a:endParaRPr>
            </a:p>
          </p:txBody>
        </p:sp>
        <p:sp>
          <p:nvSpPr>
            <p:cNvPr id="16" name="AutoShape 33">
              <a:extLst>
                <a:ext uri="{FF2B5EF4-FFF2-40B4-BE49-F238E27FC236}">
                  <a16:creationId xmlns:a16="http://schemas.microsoft.com/office/drawing/2014/main" id="{9D426726-0947-0F28-8F36-3B8029B2ED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44263">
              <a:off x="6793749" y="2825833"/>
              <a:ext cx="155270" cy="124820"/>
            </a:xfrm>
            <a:prstGeom prst="downArrow">
              <a:avLst>
                <a:gd name="adj1" fmla="val 40000"/>
                <a:gd name="adj2" fmla="val 42856"/>
              </a:avLst>
            </a:prstGeom>
            <a:solidFill>
              <a:srgbClr val="FF0000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it-IT" sz="2000">
                <a:solidFill>
                  <a:srgbClr val="181818"/>
                </a:solidFill>
              </a:endParaRPr>
            </a:p>
          </p:txBody>
        </p:sp>
        <p:sp>
          <p:nvSpPr>
            <p:cNvPr id="17" name="AutoShape 33">
              <a:extLst>
                <a:ext uri="{FF2B5EF4-FFF2-40B4-BE49-F238E27FC236}">
                  <a16:creationId xmlns:a16="http://schemas.microsoft.com/office/drawing/2014/main" id="{C9AE1443-E1A8-6FB2-2264-C36832271E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44263">
              <a:off x="7076823" y="2787256"/>
              <a:ext cx="155270" cy="124820"/>
            </a:xfrm>
            <a:prstGeom prst="downArrow">
              <a:avLst>
                <a:gd name="adj1" fmla="val 40000"/>
                <a:gd name="adj2" fmla="val 42856"/>
              </a:avLst>
            </a:prstGeom>
            <a:solidFill>
              <a:srgbClr val="FF0000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it-IT" sz="2000">
                <a:solidFill>
                  <a:srgbClr val="181818"/>
                </a:solidFill>
              </a:endParaRPr>
            </a:p>
          </p:txBody>
        </p:sp>
        <p:sp>
          <p:nvSpPr>
            <p:cNvPr id="18" name="AutoShape 34">
              <a:extLst>
                <a:ext uri="{FF2B5EF4-FFF2-40B4-BE49-F238E27FC236}">
                  <a16:creationId xmlns:a16="http://schemas.microsoft.com/office/drawing/2014/main" id="{B79894C0-9D52-907F-BC96-A1441D9C8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5207" y="2470173"/>
              <a:ext cx="156025" cy="11283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it-IT" sz="2000">
                <a:solidFill>
                  <a:srgbClr val="181818"/>
                </a:solidFill>
              </a:endParaRPr>
            </a:p>
          </p:txBody>
        </p:sp>
        <p:sp>
          <p:nvSpPr>
            <p:cNvPr id="19" name="AutoShape 34">
              <a:extLst>
                <a:ext uri="{FF2B5EF4-FFF2-40B4-BE49-F238E27FC236}">
                  <a16:creationId xmlns:a16="http://schemas.microsoft.com/office/drawing/2014/main" id="{09AC4D0E-9CC3-5029-BDFB-D47C28B58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9668" y="2442205"/>
              <a:ext cx="156025" cy="11283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it-IT" sz="2000">
                <a:solidFill>
                  <a:srgbClr val="181818"/>
                </a:solidFill>
              </a:endParaRPr>
            </a:p>
          </p:txBody>
        </p:sp>
        <p:sp>
          <p:nvSpPr>
            <p:cNvPr id="20" name="AutoShape 34">
              <a:extLst>
                <a:ext uri="{FF2B5EF4-FFF2-40B4-BE49-F238E27FC236}">
                  <a16:creationId xmlns:a16="http://schemas.microsoft.com/office/drawing/2014/main" id="{FC3E4248-51E4-FD6A-77B2-4F6A36524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8571" y="2555041"/>
              <a:ext cx="156025" cy="11283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it-IT" sz="2000">
                <a:solidFill>
                  <a:srgbClr val="181818"/>
                </a:solidFill>
              </a:endParaRPr>
            </a:p>
          </p:txBody>
        </p:sp>
      </p:grpSp>
      <p:pic>
        <p:nvPicPr>
          <p:cNvPr id="21" name="Picture 38">
            <a:extLst>
              <a:ext uri="{FF2B5EF4-FFF2-40B4-BE49-F238E27FC236}">
                <a16:creationId xmlns:a16="http://schemas.microsoft.com/office/drawing/2014/main" id="{E36CB049-CBE3-A03B-EA96-23D69B903D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4878" y="1762586"/>
            <a:ext cx="2249489" cy="1252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44">
            <a:extLst>
              <a:ext uri="{FF2B5EF4-FFF2-40B4-BE49-F238E27FC236}">
                <a16:creationId xmlns:a16="http://schemas.microsoft.com/office/drawing/2014/main" id="{A9131333-002C-3E88-633A-27FEC4872A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39180" y="4012332"/>
            <a:ext cx="2127159" cy="8228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D4B35018-3C97-78F0-6A48-01E4261D6D2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64" y="3645357"/>
            <a:ext cx="3090802" cy="13184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37910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5" ma:contentTypeDescription="Create a new document." ma:contentTypeScope="" ma:versionID="70ba2a0c7f493556dc5396ab5a628fb0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3fd1e753463354bd8d5afc6c462dcc88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36F146-E6D6-4204-941B-7476C57693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B582B3-2CAD-451A-AFD2-CB68D4BE3A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dec9a-9e8b-443d-b3d9-4436fe769d7c"/>
    <ds:schemaRef ds:uri="287c254b-2107-4f11-bbf4-c30bafcb0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77BB22-879A-4BF4-A7FE-A835423B6F09}">
  <ds:schemaRefs>
    <ds:schemaRef ds:uri="http://purl.org/dc/terms/"/>
    <ds:schemaRef ds:uri="http://schemas.microsoft.com/office/2006/documentManagement/types"/>
    <ds:schemaRef ds:uri="7d5dec9a-9e8b-443d-b3d9-4436fe769d7c"/>
    <ds:schemaRef ds:uri="http://purl.org/dc/elements/1.1/"/>
    <ds:schemaRef ds:uri="http://schemas.microsoft.com/office/2006/metadata/properties"/>
    <ds:schemaRef ds:uri="287c254b-2107-4f11-bbf4-c30bafcb0414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160</Words>
  <Application>Microsoft Office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Thème Office</vt:lpstr>
      <vt:lpstr>Presentazione standard di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Contolini, Simeone</cp:lastModifiedBy>
  <cp:revision>13</cp:revision>
  <dcterms:created xsi:type="dcterms:W3CDTF">2024-04-17T11:49:06Z</dcterms:created>
  <dcterms:modified xsi:type="dcterms:W3CDTF">2025-03-31T10:17:58Z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0x010100A9E68AB9D4A8064AA436EDC9C00D82B4</vt:lpwstr>
  </property>
  <property fmtid="{D5CDD505-2E9C-101B-9397-08002B2CF9AE}" pid="3" name="MSIP_Label_94480757-a570-4f64-84e7-c5b3ffe9d573_Enabled">
    <vt:lpwstr>true</vt:lpwstr>
  </property>
  <property fmtid="{D5CDD505-2E9C-101B-9397-08002B2CF9AE}" pid="4" name="MSIP_Label_94480757-a570-4f64-84e7-c5b3ffe9d573_SetDate">
    <vt:lpwstr>2024-05-07T12:16:07Z</vt:lpwstr>
  </property>
  <property fmtid="{D5CDD505-2E9C-101B-9397-08002B2CF9AE}" pid="5" name="MSIP_Label_94480757-a570-4f64-84e7-c5b3ffe9d573_Method">
    <vt:lpwstr>Privileged</vt:lpwstr>
  </property>
  <property fmtid="{D5CDD505-2E9C-101B-9397-08002B2CF9AE}" pid="6" name="MSIP_Label_94480757-a570-4f64-84e7-c5b3ffe9d573_Name">
    <vt:lpwstr>General</vt:lpwstr>
  </property>
  <property fmtid="{D5CDD505-2E9C-101B-9397-08002B2CF9AE}" pid="7" name="MSIP_Label_94480757-a570-4f64-84e7-c5b3ffe9d573_SiteId">
    <vt:lpwstr>2390cbd1-e663-4321-bc93-ba298637ce52</vt:lpwstr>
  </property>
  <property fmtid="{D5CDD505-2E9C-101B-9397-08002B2CF9AE}" pid="8" name="MSIP_Label_94480757-a570-4f64-84e7-c5b3ffe9d573_ActionId">
    <vt:lpwstr>524724ad-d4d5-49de-9ee1-9c8721e49734</vt:lpwstr>
  </property>
  <property fmtid="{D5CDD505-2E9C-101B-9397-08002B2CF9AE}" pid="9" name="MSIP_Label_94480757-a570-4f64-84e7-c5b3ffe9d573_ContentBits">
    <vt:lpwstr>2</vt:lpwstr>
  </property>
</Properties>
</file>