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4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8" autoAdjust="0"/>
    <p:restoredTop sz="94660"/>
  </p:normalViewPr>
  <p:slideViewPr>
    <p:cSldViewPr snapToGrid="0">
      <p:cViewPr>
        <p:scale>
          <a:sx n="75" d="100"/>
          <a:sy n="75" d="100"/>
        </p:scale>
        <p:origin x="284" y="-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1D8060-5D9C-5C27-D604-1DBA7EC478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17B576C-4226-6989-CAFA-93D5D9D39B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0F23EA-ED23-5CD0-E54D-4DA26796A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10/10/2025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4BEAF53-7F52-376D-4726-8C9A8C88A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EADD95-43DE-E783-487E-FE521710B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5034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DBFACC-4CC2-932E-5298-2919B1CBB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FF249FB-136E-AFA8-8237-4A7DECE2FC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B0A63E-567E-1E16-F114-0FDF1A35B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10/10/2025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10DF43-BAAA-56BF-E5F7-8FF5E87C8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CD7E66-1289-29F6-E32D-B9F221657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3171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D00763A-E304-2088-35F4-5598FAF462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C5B895A-1277-7687-B20E-B655841A12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3EF5C5-DBDE-AD26-23C0-E63956F03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10/10/2025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D5E7704-6425-2AD0-89EB-EB0C4CA80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894D20-28DD-AFF3-BDFB-D2571052D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0817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8B5A54-CF3D-8582-FDCF-700ACC5CE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6C474B-80D5-5C0D-B3FF-A6E0B88C8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D1FA79-035C-7C6B-CE03-CAF0C8FD3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10/10/2025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0D6DEC-2742-5AC2-6F82-5A87EE61C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86DFA1-96E1-4CC1-FACB-B783EC53A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4092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B340D2-47F6-0960-347D-663BBF3C3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FD246CD-4AD1-9393-1748-BDA78DF8B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5E4FE1-D531-5C33-8CD6-655FF852E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10/10/2025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BB83EB-DE3B-95A1-0618-ABCE70876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EC11CA-D71B-98A6-CD41-D6CB91BD1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2332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67AFED-394B-0909-E44D-2108E2FBF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B62F39-BC4D-962A-0765-D720DA40FB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F5DF0C1-E6A4-98D7-067C-3EF39ECAE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ECE875E-B4E3-B91E-BA74-62CA50BED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10/10/2025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4F8BAB1-9748-81F5-0A38-6484744B7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A749D01-B93B-FF8F-7F2B-86D375792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0102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2730FF-EA0C-E5FE-D17F-E64F74A8A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464BA83-4357-4DEF-72CD-B160B587C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8AD6B8B-7831-7999-0D6B-EEDC953E5B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F944569-9C36-8812-6D60-097A1DD971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E231B62-E08A-8E77-BB63-E077A153FC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C888B4D-4013-A760-0177-6B27C9BC7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10/10/2025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597E2E0-C286-6CAD-39D3-60A97FD61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85E28DB-A368-E486-3591-B444A030D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573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E29C59-DD41-0F37-EDF1-B2BC88BE4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99FDF8-88F7-1423-8B27-36F043A3D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10/10/2025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3F4527B-34CE-EBDB-4C68-A475CC06F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68FFF04-46FF-8F3D-0D2E-91FC6DF16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774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13F2507-A1E5-623E-D2E6-7731F00DE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10/10/2025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BE7815A-28F0-442D-EBBA-0B8C698E1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35C84B4-73D3-5262-F2B2-5CBCA0CD1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3881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D715AF-E436-BF85-FF86-827E4ACD5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23A35A-C25C-7F6A-DCF9-EA5BFD216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0123E80-6BBD-855C-25AF-9D70CEFFB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436B63F-5EB7-FE48-BF53-09BD9875F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10/10/2025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1864C63-F765-FE5C-A74A-CB7CB6DF1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0ED02D4-BCA6-A4F6-24C8-2ACF75105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8532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E0C5D5-C8C9-FE42-97A1-FB2FB4FDD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859F5A2-90C8-CF94-B6F6-E6992FF63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E4E307F-7580-568D-D4A5-290CE9D8F8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9A3DAEF-3747-BF82-DBD1-CD318329D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110B-0450-4B6F-BB78-A250CA749BAC}" type="datetimeFigureOut">
              <a:rPr lang="fr-FR" smtClean="0"/>
              <a:t>10/10/2025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8EE346D-0B6C-58A6-F107-9D99B2B11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77627B-1A61-3D31-3F55-228A768F7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910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8E090DF-4526-676D-8489-5F3CB2107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5F83E45-3396-DABD-2F6A-4F159CB6D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08E446-D73F-EBCC-A530-34244B1938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F110B-0450-4B6F-BB78-A250CA749BAC}" type="datetimeFigureOut">
              <a:rPr lang="fr-FR" smtClean="0"/>
              <a:t>10/10/2025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012D1C-063F-98E5-A5E1-463E772D14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4C3831-4657-516B-3E35-40FE96C4A2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6CC48-9679-4724-9497-8C7D98F6F85D}" type="slidenum">
              <a:rPr lang="fr-FR" smtClean="0"/>
              <a:t>‹N›</a:t>
            </a:fld>
            <a:endParaRPr lang="fr-FR"/>
          </a:p>
        </p:txBody>
      </p:sp>
      <p:sp>
        <p:nvSpPr>
          <p:cNvPr id="7" name="MSIPCMContentMarking" descr="{&quot;HashCode&quot;:-1488495309,&quot;Placement&quot;:&quot;Footer&quot;,&quot;Top&quot;:524.1047,&quot;Left&quot;:458.909119,&quot;SlideWidth&quot;:960,&quot;SlideHeight&quot;:540}"/>
          <p:cNvSpPr txBox="1"/>
          <p:nvPr userDrawn="1"/>
        </p:nvSpPr>
        <p:spPr>
          <a:xfrm>
            <a:off x="5828146" y="6656129"/>
            <a:ext cx="535708" cy="20187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700">
                <a:solidFill>
                  <a:srgbClr val="7F7F7F"/>
                </a:solidFill>
                <a:latin typeface="Arial" panose="020B0604020202020204" pitchFamily="34" charset="0"/>
              </a:rPr>
              <a:t>General</a:t>
            </a:r>
          </a:p>
        </p:txBody>
      </p:sp>
    </p:spTree>
    <p:extLst>
      <p:ext uri="{BB962C8B-B14F-4D97-AF65-F5344CB8AC3E}">
        <p14:creationId xmlns:p14="http://schemas.microsoft.com/office/powerpoint/2010/main" val="1459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4.sv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3.wdp"/><Relationship Id="rId5" Type="http://schemas.microsoft.com/office/2007/relationships/hdphoto" Target="../media/hdphoto2.wdp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egnaposto testo 38">
            <a:extLst>
              <a:ext uri="{FF2B5EF4-FFF2-40B4-BE49-F238E27FC236}">
                <a16:creationId xmlns:a16="http://schemas.microsoft.com/office/drawing/2014/main" id="{462D28B0-096D-D35E-8480-2F192B64945A}"/>
              </a:ext>
            </a:extLst>
          </p:cNvPr>
          <p:cNvSpPr txBox="1">
            <a:spLocks/>
          </p:cNvSpPr>
          <p:nvPr/>
        </p:nvSpPr>
        <p:spPr>
          <a:xfrm>
            <a:off x="2623550" y="1599175"/>
            <a:ext cx="3240000" cy="5006245"/>
          </a:xfrm>
          <a:prstGeom prst="rect">
            <a:avLst/>
          </a:prstGeom>
          <a:gradFill>
            <a:gsLst>
              <a:gs pos="0">
                <a:srgbClr val="EDEFF5"/>
              </a:gs>
              <a:gs pos="82000">
                <a:srgbClr val="EBEDF4">
                  <a:alpha val="0"/>
                </a:srgbClr>
              </a:gs>
            </a:gsLst>
            <a:lin ang="16200000" scaled="1"/>
          </a:gradFill>
          <a:ln w="12700">
            <a:solidFill>
              <a:schemeClr val="bg1">
                <a:lumMod val="75000"/>
              </a:schemeClr>
            </a:solidFill>
          </a:ln>
        </p:spPr>
        <p:txBody>
          <a:bodyPr lIns="180000" tIns="144000" rIns="180000" bIns="144000"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800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188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988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6375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lvl="0" indent="-182563" eaLnBrk="0" hangingPunct="0">
              <a:spcBef>
                <a:spcPct val="45000"/>
              </a:spcBef>
              <a:buClr>
                <a:srgbClr val="E64B00"/>
              </a:buClr>
              <a:buFont typeface="Wingdings" pitchFamily="2" charset="2"/>
              <a:buChar char="§"/>
              <a:defRPr/>
            </a:pPr>
            <a:r>
              <a:rPr lang="it-IT" b="1" dirty="0" err="1"/>
              <a:t>Reduced</a:t>
            </a:r>
            <a:r>
              <a:rPr lang="it-IT" b="1" dirty="0"/>
              <a:t> </a:t>
            </a:r>
            <a:r>
              <a:rPr lang="it-IT" b="1" dirty="0" err="1"/>
              <a:t>washing</a:t>
            </a:r>
            <a:r>
              <a:rPr lang="it-IT" b="1" dirty="0"/>
              <a:t> Temperature: </a:t>
            </a:r>
            <a:r>
              <a:rPr lang="it-IT" dirty="0" err="1"/>
              <a:t>Caustic</a:t>
            </a:r>
            <a:r>
              <a:rPr lang="it-IT" dirty="0"/>
              <a:t> </a:t>
            </a:r>
            <a:r>
              <a:rPr lang="it-IT" dirty="0" err="1"/>
              <a:t>solution</a:t>
            </a:r>
            <a:r>
              <a:rPr lang="it-IT" dirty="0"/>
              <a:t> temperature </a:t>
            </a:r>
            <a:r>
              <a:rPr lang="it-IT" dirty="0" err="1"/>
              <a:t>reduction</a:t>
            </a:r>
            <a:r>
              <a:rPr lang="it-IT" dirty="0"/>
              <a:t> </a:t>
            </a:r>
            <a:r>
              <a:rPr lang="it-IT" dirty="0" err="1"/>
              <a:t>au</a:t>
            </a:r>
            <a:r>
              <a:rPr lang="it-IT" dirty="0"/>
              <a:t> to 65°C from 80°C</a:t>
            </a:r>
          </a:p>
          <a:p>
            <a:pPr marL="182563" lvl="0" indent="-182563" eaLnBrk="0" hangingPunct="0">
              <a:spcBef>
                <a:spcPct val="45000"/>
              </a:spcBef>
              <a:buClr>
                <a:srgbClr val="E64B00"/>
              </a:buClr>
              <a:buFont typeface="Wingdings" pitchFamily="2" charset="2"/>
              <a:buChar char="§"/>
              <a:defRPr/>
            </a:pPr>
            <a:r>
              <a:rPr lang="it-IT" b="1" dirty="0"/>
              <a:t>Energy </a:t>
            </a:r>
            <a:r>
              <a:rPr lang="it-IT" b="1" dirty="0" err="1"/>
              <a:t>saving</a:t>
            </a:r>
            <a:r>
              <a:rPr lang="it-IT" b="1" dirty="0"/>
              <a:t>: </a:t>
            </a:r>
            <a:r>
              <a:rPr lang="it-IT" dirty="0" err="1"/>
              <a:t>reducing</a:t>
            </a:r>
            <a:r>
              <a:rPr lang="it-IT" dirty="0"/>
              <a:t> </a:t>
            </a:r>
            <a:r>
              <a:rPr lang="it-IT" dirty="0" err="1"/>
              <a:t>washing</a:t>
            </a:r>
            <a:r>
              <a:rPr lang="it-IT" dirty="0"/>
              <a:t> temperature </a:t>
            </a:r>
            <a:r>
              <a:rPr lang="it-IT" dirty="0" err="1"/>
              <a:t>we</a:t>
            </a:r>
            <a:r>
              <a:rPr lang="it-IT" dirty="0"/>
              <a:t> can reduce up to 30% the energy </a:t>
            </a:r>
            <a:r>
              <a:rPr lang="it-IT" dirty="0" err="1"/>
              <a:t>required</a:t>
            </a:r>
            <a:r>
              <a:rPr lang="it-IT" dirty="0"/>
              <a:t> for the </a:t>
            </a:r>
            <a:r>
              <a:rPr lang="it-IT" dirty="0" err="1"/>
              <a:t>washing</a:t>
            </a:r>
            <a:r>
              <a:rPr lang="it-IT" dirty="0"/>
              <a:t> </a:t>
            </a:r>
            <a:r>
              <a:rPr lang="it-IT" dirty="0" err="1"/>
              <a:t>process</a:t>
            </a:r>
            <a:endParaRPr lang="it-IT" dirty="0"/>
          </a:p>
          <a:p>
            <a:pPr marL="182563" lvl="0" indent="-182563" eaLnBrk="0" hangingPunct="0">
              <a:spcBef>
                <a:spcPct val="45000"/>
              </a:spcBef>
              <a:buClr>
                <a:srgbClr val="E64B00"/>
              </a:buClr>
              <a:buFont typeface="Wingdings" pitchFamily="2" charset="2"/>
              <a:buChar char="§"/>
              <a:defRPr/>
            </a:pPr>
            <a:r>
              <a:rPr lang="it-IT" b="1" dirty="0"/>
              <a:t>Water </a:t>
            </a:r>
            <a:r>
              <a:rPr lang="it-IT" b="1" dirty="0" err="1"/>
              <a:t>saving</a:t>
            </a:r>
            <a:r>
              <a:rPr lang="it-IT" b="1" dirty="0"/>
              <a:t>: </a:t>
            </a:r>
            <a:r>
              <a:rPr lang="it-IT" dirty="0" err="1"/>
              <a:t>Less</a:t>
            </a:r>
            <a:r>
              <a:rPr lang="it-IT" dirty="0"/>
              <a:t> water </a:t>
            </a:r>
            <a:r>
              <a:rPr lang="it-IT" dirty="0" err="1"/>
              <a:t>needed</a:t>
            </a:r>
            <a:r>
              <a:rPr lang="it-IT" dirty="0"/>
              <a:t> to cool down the </a:t>
            </a:r>
            <a:r>
              <a:rPr lang="it-IT" dirty="0" err="1"/>
              <a:t>bottles</a:t>
            </a:r>
            <a:r>
              <a:rPr lang="it-IT" dirty="0"/>
              <a:t> (up to 10% water </a:t>
            </a:r>
            <a:r>
              <a:rPr lang="it-IT" dirty="0" err="1"/>
              <a:t>saving</a:t>
            </a:r>
            <a:r>
              <a:rPr lang="it-IT" dirty="0"/>
              <a:t>)</a:t>
            </a:r>
          </a:p>
          <a:p>
            <a:pPr marL="182563" lvl="0" indent="-182563" eaLnBrk="0" hangingPunct="0">
              <a:spcBef>
                <a:spcPct val="45000"/>
              </a:spcBef>
              <a:buClr>
                <a:srgbClr val="E64B00"/>
              </a:buClr>
              <a:buFont typeface="Wingdings" pitchFamily="2" charset="2"/>
              <a:buChar char="§"/>
              <a:defRPr/>
            </a:pPr>
            <a:r>
              <a:rPr lang="it-IT" b="1" dirty="0" err="1"/>
              <a:t>Possibility</a:t>
            </a:r>
            <a:r>
              <a:rPr lang="it-IT" b="1" dirty="0"/>
              <a:t> to use </a:t>
            </a:r>
            <a:r>
              <a:rPr lang="it-IT" b="1" dirty="0" err="1"/>
              <a:t>heat</a:t>
            </a:r>
            <a:r>
              <a:rPr lang="it-IT" b="1" dirty="0"/>
              <a:t> pumps to </a:t>
            </a:r>
            <a:r>
              <a:rPr lang="it-IT" b="1" dirty="0" err="1"/>
              <a:t>heat</a:t>
            </a:r>
            <a:r>
              <a:rPr lang="it-IT" b="1" dirty="0"/>
              <a:t> up the machine: </a:t>
            </a:r>
            <a:r>
              <a:rPr lang="it-IT" dirty="0"/>
              <a:t>with </a:t>
            </a:r>
            <a:r>
              <a:rPr lang="it-IT" dirty="0" err="1"/>
              <a:t>reduced</a:t>
            </a:r>
            <a:r>
              <a:rPr lang="it-IT" dirty="0"/>
              <a:t> </a:t>
            </a:r>
            <a:r>
              <a:rPr lang="it-IT" dirty="0" err="1"/>
              <a:t>washing</a:t>
            </a:r>
            <a:r>
              <a:rPr lang="it-IT" dirty="0"/>
              <a:t> </a:t>
            </a:r>
            <a:r>
              <a:rPr lang="it-IT" dirty="0" err="1"/>
              <a:t>temeprature</a:t>
            </a:r>
            <a:r>
              <a:rPr lang="it-IT" dirty="0"/>
              <a:t>, </a:t>
            </a:r>
            <a:r>
              <a:rPr lang="it-IT" dirty="0" err="1"/>
              <a:t>steam</a:t>
            </a:r>
            <a:r>
              <a:rPr lang="it-IT" dirty="0"/>
              <a:t> can be </a:t>
            </a:r>
            <a:r>
              <a:rPr lang="it-IT" dirty="0" err="1"/>
              <a:t>replaced</a:t>
            </a:r>
            <a:r>
              <a:rPr lang="it-IT" dirty="0"/>
              <a:t> by hot water </a:t>
            </a:r>
            <a:r>
              <a:rPr lang="it-IT" dirty="0" err="1"/>
              <a:t>at</a:t>
            </a:r>
            <a:r>
              <a:rPr lang="it-IT" dirty="0"/>
              <a:t> 80°C </a:t>
            </a:r>
            <a:r>
              <a:rPr lang="it-IT" dirty="0" err="1"/>
              <a:t>generated</a:t>
            </a:r>
            <a:r>
              <a:rPr lang="it-IT" dirty="0"/>
              <a:t> by </a:t>
            </a:r>
            <a:r>
              <a:rPr lang="it-IT" dirty="0" err="1"/>
              <a:t>neans</a:t>
            </a:r>
            <a:r>
              <a:rPr lang="it-IT" dirty="0"/>
              <a:t> of </a:t>
            </a:r>
            <a:r>
              <a:rPr lang="it-IT" dirty="0" err="1"/>
              <a:t>het</a:t>
            </a:r>
            <a:r>
              <a:rPr lang="it-IT" dirty="0"/>
              <a:t> pumps</a:t>
            </a:r>
          </a:p>
          <a:p>
            <a:pPr marL="182563" lvl="0" indent="-182563" eaLnBrk="0" hangingPunct="0">
              <a:spcBef>
                <a:spcPct val="45000"/>
              </a:spcBef>
              <a:buClr>
                <a:srgbClr val="E64B00"/>
              </a:buClr>
              <a:buFont typeface="Wingdings" pitchFamily="2" charset="2"/>
              <a:buChar char="§"/>
              <a:defRPr/>
            </a:pPr>
            <a:r>
              <a:rPr lang="it-IT" b="1" dirty="0" err="1"/>
              <a:t>Reduction</a:t>
            </a:r>
            <a:r>
              <a:rPr lang="it-IT" b="1" dirty="0"/>
              <a:t> of the </a:t>
            </a:r>
            <a:r>
              <a:rPr lang="it-IT" b="1" dirty="0" err="1"/>
              <a:t>rejection</a:t>
            </a:r>
            <a:r>
              <a:rPr lang="it-IT" b="1" dirty="0"/>
              <a:t> rate: </a:t>
            </a:r>
            <a:r>
              <a:rPr lang="it-IT" dirty="0" err="1"/>
              <a:t>adding</a:t>
            </a:r>
            <a:r>
              <a:rPr lang="it-IT" dirty="0"/>
              <a:t> the </a:t>
            </a:r>
            <a:r>
              <a:rPr lang="it-IT" dirty="0" err="1"/>
              <a:t>mechanical</a:t>
            </a:r>
            <a:r>
              <a:rPr lang="it-IT" dirty="0"/>
              <a:t> </a:t>
            </a:r>
            <a:r>
              <a:rPr lang="it-IT" dirty="0" err="1"/>
              <a:t>effect</a:t>
            </a:r>
            <a:r>
              <a:rPr lang="it-IT" dirty="0"/>
              <a:t> of the </a:t>
            </a:r>
            <a:r>
              <a:rPr lang="it-IT" dirty="0" err="1"/>
              <a:t>ultrasonic</a:t>
            </a:r>
            <a:r>
              <a:rPr lang="it-IT" dirty="0"/>
              <a:t> </a:t>
            </a:r>
            <a:r>
              <a:rPr lang="it-IT" dirty="0" err="1"/>
              <a:t>waves</a:t>
            </a:r>
            <a:r>
              <a:rPr lang="it-IT" dirty="0"/>
              <a:t> to the </a:t>
            </a:r>
            <a:r>
              <a:rPr lang="it-IT" dirty="0" err="1"/>
              <a:t>washing</a:t>
            </a:r>
            <a:r>
              <a:rPr lang="it-IT" dirty="0"/>
              <a:t> </a:t>
            </a:r>
            <a:r>
              <a:rPr lang="it-IT" dirty="0" err="1"/>
              <a:t>process</a:t>
            </a:r>
            <a:r>
              <a:rPr lang="it-IT" dirty="0"/>
              <a:t>, </a:t>
            </a:r>
            <a:r>
              <a:rPr lang="it-IT" dirty="0" err="1"/>
              <a:t>we</a:t>
            </a:r>
            <a:r>
              <a:rPr lang="it-IT" dirty="0"/>
              <a:t> can </a:t>
            </a:r>
            <a:r>
              <a:rPr lang="it-IT" dirty="0" err="1"/>
              <a:t>imporve</a:t>
            </a:r>
            <a:r>
              <a:rPr lang="it-IT" dirty="0"/>
              <a:t> the </a:t>
            </a:r>
            <a:r>
              <a:rPr lang="it-IT" dirty="0" err="1"/>
              <a:t>washing</a:t>
            </a:r>
            <a:r>
              <a:rPr lang="it-IT" dirty="0"/>
              <a:t> </a:t>
            </a:r>
            <a:r>
              <a:rPr lang="it-IT" dirty="0" err="1"/>
              <a:t>efficiency</a:t>
            </a:r>
            <a:r>
              <a:rPr lang="it-IT" dirty="0"/>
              <a:t> </a:t>
            </a:r>
            <a:r>
              <a:rPr lang="it-IT" dirty="0" err="1"/>
              <a:t>reducing</a:t>
            </a:r>
            <a:r>
              <a:rPr lang="it-IT" dirty="0"/>
              <a:t> the </a:t>
            </a:r>
            <a:r>
              <a:rPr lang="it-IT" dirty="0" err="1"/>
              <a:t>rejection</a:t>
            </a:r>
            <a:r>
              <a:rPr lang="it-IT" dirty="0"/>
              <a:t> rate ad </a:t>
            </a:r>
            <a:r>
              <a:rPr lang="it-IT" dirty="0" err="1"/>
              <a:t>increasing</a:t>
            </a:r>
            <a:r>
              <a:rPr lang="it-IT" dirty="0"/>
              <a:t> the line performance.</a:t>
            </a:r>
          </a:p>
          <a:p>
            <a:pPr marL="182563" lvl="0" indent="-182563" eaLnBrk="0" hangingPunct="0">
              <a:spcBef>
                <a:spcPct val="45000"/>
              </a:spcBef>
              <a:buClr>
                <a:srgbClr val="E64B00"/>
              </a:buClr>
              <a:buFont typeface="Wingdings" pitchFamily="2" charset="2"/>
              <a:buChar char="§"/>
              <a:defRPr/>
            </a:pPr>
            <a:endParaRPr lang="en-GB" b="1" dirty="0"/>
          </a:p>
          <a:p>
            <a:pPr marL="0" indent="0" eaLnBrk="0" hangingPunct="0">
              <a:spcBef>
                <a:spcPct val="45000"/>
              </a:spcBef>
              <a:buClr>
                <a:srgbClr val="E64B00"/>
              </a:buClr>
              <a:buNone/>
              <a:defRPr/>
            </a:pPr>
            <a:endParaRPr lang="en-GB" dirty="0"/>
          </a:p>
        </p:txBody>
      </p:sp>
      <p:grpSp>
        <p:nvGrpSpPr>
          <p:cNvPr id="46" name="Gruppo 63">
            <a:extLst>
              <a:ext uri="{FF2B5EF4-FFF2-40B4-BE49-F238E27FC236}">
                <a16:creationId xmlns:a16="http://schemas.microsoft.com/office/drawing/2014/main" id="{B782813F-3496-38D5-905D-BF224DB6F91E}"/>
              </a:ext>
            </a:extLst>
          </p:cNvPr>
          <p:cNvGrpSpPr/>
          <p:nvPr/>
        </p:nvGrpSpPr>
        <p:grpSpPr>
          <a:xfrm>
            <a:off x="2630973" y="1295704"/>
            <a:ext cx="3240815" cy="302540"/>
            <a:chOff x="2632197" y="1288016"/>
            <a:chExt cx="3240815" cy="302540"/>
          </a:xfrm>
          <a:solidFill>
            <a:srgbClr val="575E62"/>
          </a:solidFill>
        </p:grpSpPr>
        <p:sp>
          <p:nvSpPr>
            <p:cNvPr id="47" name="Rettangolo 65">
              <a:extLst>
                <a:ext uri="{FF2B5EF4-FFF2-40B4-BE49-F238E27FC236}">
                  <a16:creationId xmlns:a16="http://schemas.microsoft.com/office/drawing/2014/main" id="{12810C6C-0112-8A49-891F-CF41C6042719}"/>
                </a:ext>
              </a:extLst>
            </p:cNvPr>
            <p:cNvSpPr/>
            <p:nvPr userDrawn="1"/>
          </p:nvSpPr>
          <p:spPr>
            <a:xfrm>
              <a:off x="2632197" y="1288016"/>
              <a:ext cx="3240815" cy="30254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2000" dirty="0" err="1"/>
            </a:p>
          </p:txBody>
        </p:sp>
        <p:sp>
          <p:nvSpPr>
            <p:cNvPr id="48" name="CasellaDiTesto 66">
              <a:extLst>
                <a:ext uri="{FF2B5EF4-FFF2-40B4-BE49-F238E27FC236}">
                  <a16:creationId xmlns:a16="http://schemas.microsoft.com/office/drawing/2014/main" id="{3EE1F40A-E823-952A-9BA1-159DD931E625}"/>
                </a:ext>
              </a:extLst>
            </p:cNvPr>
            <p:cNvSpPr txBox="1"/>
            <p:nvPr userDrawn="1"/>
          </p:nvSpPr>
          <p:spPr>
            <a:xfrm>
              <a:off x="2632198" y="1328243"/>
              <a:ext cx="1949930" cy="230832"/>
            </a:xfrm>
            <a:prstGeom prst="rect">
              <a:avLst/>
            </a:prstGeom>
            <a:grpFill/>
          </p:spPr>
          <p:txBody>
            <a:bodyPr wrap="square" lIns="144000" tIns="0" rIns="0" bIns="0" rtlCol="0">
              <a:noAutofit/>
            </a:bodyPr>
            <a:lstStyle/>
            <a:p>
              <a:pPr algn="l"/>
              <a:r>
                <a:rPr lang="it-IT" sz="1600" b="1" dirty="0">
                  <a:solidFill>
                    <a:schemeClr val="bg1"/>
                  </a:solidFill>
                </a:rPr>
                <a:t>BENEFITS</a:t>
              </a:r>
            </a:p>
          </p:txBody>
        </p:sp>
      </p:grpSp>
      <p:grpSp>
        <p:nvGrpSpPr>
          <p:cNvPr id="49" name="Gruppo 41">
            <a:extLst>
              <a:ext uri="{FF2B5EF4-FFF2-40B4-BE49-F238E27FC236}">
                <a16:creationId xmlns:a16="http://schemas.microsoft.com/office/drawing/2014/main" id="{490ED495-63AE-8B1F-4398-41F98B2EF32B}"/>
              </a:ext>
            </a:extLst>
          </p:cNvPr>
          <p:cNvGrpSpPr/>
          <p:nvPr/>
        </p:nvGrpSpPr>
        <p:grpSpPr>
          <a:xfrm>
            <a:off x="0" y="0"/>
            <a:ext cx="2352565" cy="6858000"/>
            <a:chOff x="-3505" y="0"/>
            <a:chExt cx="2352565" cy="5921128"/>
          </a:xfrm>
        </p:grpSpPr>
        <p:pic>
          <p:nvPicPr>
            <p:cNvPr id="50" name="Immagine 50">
              <a:extLst>
                <a:ext uri="{FF2B5EF4-FFF2-40B4-BE49-F238E27FC236}">
                  <a16:creationId xmlns:a16="http://schemas.microsoft.com/office/drawing/2014/main" id="{6BC40772-D13F-E0CB-2F0E-92406446450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633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440" y="0"/>
              <a:ext cx="2349500" cy="5921128"/>
            </a:xfrm>
            <a:prstGeom prst="rect">
              <a:avLst/>
            </a:prstGeom>
          </p:spPr>
        </p:pic>
        <p:pic>
          <p:nvPicPr>
            <p:cNvPr id="51" name="Immagine 51">
              <a:extLst>
                <a:ext uri="{FF2B5EF4-FFF2-40B4-BE49-F238E27FC236}">
                  <a16:creationId xmlns:a16="http://schemas.microsoft.com/office/drawing/2014/main" id="{70893A48-FCC4-F809-B411-354DA85970C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3505" y="1"/>
              <a:ext cx="2349500" cy="4041615"/>
            </a:xfrm>
            <a:prstGeom prst="rect">
              <a:avLst/>
            </a:prstGeom>
          </p:spPr>
        </p:pic>
      </p:grpSp>
      <p:sp>
        <p:nvSpPr>
          <p:cNvPr id="52" name="Segnaposto testo 38">
            <a:extLst>
              <a:ext uri="{FF2B5EF4-FFF2-40B4-BE49-F238E27FC236}">
                <a16:creationId xmlns:a16="http://schemas.microsoft.com/office/drawing/2014/main" id="{2D983DB6-86B6-2BF3-FCC8-46E7B8EBA5A3}"/>
              </a:ext>
            </a:extLst>
          </p:cNvPr>
          <p:cNvSpPr txBox="1">
            <a:spLocks/>
          </p:cNvSpPr>
          <p:nvPr/>
        </p:nvSpPr>
        <p:spPr>
          <a:xfrm>
            <a:off x="6047646" y="1591269"/>
            <a:ext cx="3240000" cy="5014151"/>
          </a:xfrm>
          <a:prstGeom prst="rect">
            <a:avLst/>
          </a:prstGeom>
          <a:gradFill>
            <a:gsLst>
              <a:gs pos="0">
                <a:srgbClr val="EDEFF5"/>
              </a:gs>
              <a:gs pos="82000">
                <a:srgbClr val="EBEDF4">
                  <a:alpha val="0"/>
                </a:srgbClr>
              </a:gs>
            </a:gsLst>
            <a:lin ang="16200000" scaled="1"/>
          </a:gradFill>
          <a:ln w="12700">
            <a:solidFill>
              <a:schemeClr val="bg1">
                <a:lumMod val="75000"/>
              </a:schemeClr>
            </a:solidFill>
          </a:ln>
        </p:spPr>
        <p:txBody>
          <a:bodyPr lIns="180000" tIns="144000" rIns="180000" bIns="144000"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800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188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988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6375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Clr>
                <a:srgbClr val="E64B00"/>
              </a:buClr>
              <a:buFont typeface="Wingdings" charset="2"/>
              <a:buChar char="§"/>
              <a:defRPr/>
            </a:pPr>
            <a:r>
              <a:rPr lang="en-GB" altLang="zh-CN" sz="1200" b="1" dirty="0">
                <a:solidFill>
                  <a:srgbClr val="000000"/>
                </a:solidFill>
                <a:ea typeface="宋体" charset="-122"/>
              </a:rPr>
              <a:t>Installation of ultrasonic plates </a:t>
            </a:r>
            <a:r>
              <a:rPr lang="en-GB" altLang="zh-CN" sz="1200" dirty="0">
                <a:solidFill>
                  <a:srgbClr val="000000"/>
                </a:solidFill>
                <a:ea typeface="宋体" charset="-122"/>
              </a:rPr>
              <a:t>into the first detergent tank</a:t>
            </a:r>
          </a:p>
        </p:txBody>
      </p:sp>
      <p:grpSp>
        <p:nvGrpSpPr>
          <p:cNvPr id="53" name="Gruppo 55">
            <a:extLst>
              <a:ext uri="{FF2B5EF4-FFF2-40B4-BE49-F238E27FC236}">
                <a16:creationId xmlns:a16="http://schemas.microsoft.com/office/drawing/2014/main" id="{AC61FE2B-F443-A0EE-09FE-18283CF93C4A}"/>
              </a:ext>
            </a:extLst>
          </p:cNvPr>
          <p:cNvGrpSpPr/>
          <p:nvPr/>
        </p:nvGrpSpPr>
        <p:grpSpPr>
          <a:xfrm>
            <a:off x="6046831" y="1287798"/>
            <a:ext cx="3240815" cy="302540"/>
            <a:chOff x="2632197" y="1288016"/>
            <a:chExt cx="3240815" cy="302540"/>
          </a:xfrm>
          <a:solidFill>
            <a:srgbClr val="575E62"/>
          </a:solidFill>
        </p:grpSpPr>
        <p:sp>
          <p:nvSpPr>
            <p:cNvPr id="54" name="Rettangolo 56">
              <a:extLst>
                <a:ext uri="{FF2B5EF4-FFF2-40B4-BE49-F238E27FC236}">
                  <a16:creationId xmlns:a16="http://schemas.microsoft.com/office/drawing/2014/main" id="{D88D3AC9-2E60-C411-DBE1-E42194A6EE2F}"/>
                </a:ext>
              </a:extLst>
            </p:cNvPr>
            <p:cNvSpPr/>
            <p:nvPr userDrawn="1"/>
          </p:nvSpPr>
          <p:spPr>
            <a:xfrm>
              <a:off x="2632197" y="1288016"/>
              <a:ext cx="3240815" cy="30254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2000" dirty="0" err="1"/>
            </a:p>
          </p:txBody>
        </p:sp>
        <p:sp>
          <p:nvSpPr>
            <p:cNvPr id="55" name="CasellaDiTesto 57">
              <a:extLst>
                <a:ext uri="{FF2B5EF4-FFF2-40B4-BE49-F238E27FC236}">
                  <a16:creationId xmlns:a16="http://schemas.microsoft.com/office/drawing/2014/main" id="{E5DD7732-363C-F4DA-A84D-B3E8AF3EFD06}"/>
                </a:ext>
              </a:extLst>
            </p:cNvPr>
            <p:cNvSpPr txBox="1"/>
            <p:nvPr userDrawn="1"/>
          </p:nvSpPr>
          <p:spPr>
            <a:xfrm>
              <a:off x="2632198" y="1328243"/>
              <a:ext cx="1949930" cy="230832"/>
            </a:xfrm>
            <a:prstGeom prst="rect">
              <a:avLst/>
            </a:prstGeom>
            <a:grpFill/>
          </p:spPr>
          <p:txBody>
            <a:bodyPr wrap="square" lIns="144000" tIns="0" rIns="0" bIns="0" rtlCol="0">
              <a:noAutofit/>
            </a:bodyPr>
            <a:lstStyle/>
            <a:p>
              <a:pPr algn="l"/>
              <a:r>
                <a:rPr lang="it-IT" sz="1600" b="1" dirty="0">
                  <a:solidFill>
                    <a:schemeClr val="bg1"/>
                  </a:solidFill>
                </a:rPr>
                <a:t>DESCRITPION</a:t>
              </a:r>
            </a:p>
          </p:txBody>
        </p:sp>
      </p:grpSp>
      <p:sp>
        <p:nvSpPr>
          <p:cNvPr id="60" name="Segnaposto contenuto 4">
            <a:extLst>
              <a:ext uri="{FF2B5EF4-FFF2-40B4-BE49-F238E27FC236}">
                <a16:creationId xmlns:a16="http://schemas.microsoft.com/office/drawing/2014/main" id="{8DA02F4B-E452-8A61-0B03-BC6E2241BCCF}"/>
              </a:ext>
            </a:extLst>
          </p:cNvPr>
          <p:cNvSpPr txBox="1">
            <a:spLocks/>
          </p:cNvSpPr>
          <p:nvPr/>
        </p:nvSpPr>
        <p:spPr>
          <a:xfrm>
            <a:off x="9572624" y="1911571"/>
            <a:ext cx="2249489" cy="12834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dirty="0"/>
          </a:p>
        </p:txBody>
      </p:sp>
      <p:sp>
        <p:nvSpPr>
          <p:cNvPr id="61" name="Titel 1">
            <a:extLst>
              <a:ext uri="{FF2B5EF4-FFF2-40B4-BE49-F238E27FC236}">
                <a16:creationId xmlns:a16="http://schemas.microsoft.com/office/drawing/2014/main" id="{3E8F08BB-7384-E4FB-4CF7-BFAD3ED739A3}"/>
              </a:ext>
            </a:extLst>
          </p:cNvPr>
          <p:cNvSpPr txBox="1">
            <a:spLocks/>
          </p:cNvSpPr>
          <p:nvPr/>
        </p:nvSpPr>
        <p:spPr>
          <a:xfrm>
            <a:off x="2624443" y="172528"/>
            <a:ext cx="6793158" cy="6239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E74B00"/>
                </a:solidFill>
              </a:rPr>
              <a:t>Ultrasonic application on Bottlewasher</a:t>
            </a:r>
            <a:endParaRPr lang="en-GB" sz="3000" b="1" dirty="0">
              <a:solidFill>
                <a:srgbClr val="E74B00"/>
              </a:solidFill>
              <a:cs typeface="Arial" panose="020B0604020202020204" pitchFamily="34" charset="0"/>
            </a:endParaRPr>
          </a:p>
        </p:txBody>
      </p:sp>
      <p:sp>
        <p:nvSpPr>
          <p:cNvPr id="62" name="Textplatzhalter 3">
            <a:extLst>
              <a:ext uri="{FF2B5EF4-FFF2-40B4-BE49-F238E27FC236}">
                <a16:creationId xmlns:a16="http://schemas.microsoft.com/office/drawing/2014/main" id="{C8150B97-541C-BC17-A789-56F8312ED4DB}"/>
              </a:ext>
            </a:extLst>
          </p:cNvPr>
          <p:cNvSpPr txBox="1">
            <a:spLocks/>
          </p:cNvSpPr>
          <p:nvPr/>
        </p:nvSpPr>
        <p:spPr>
          <a:xfrm>
            <a:off x="2624439" y="864162"/>
            <a:ext cx="9245507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23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O&amp;U Ref – VRB-054</a:t>
            </a:r>
          </a:p>
        </p:txBody>
      </p:sp>
      <p:sp>
        <p:nvSpPr>
          <p:cNvPr id="63" name="Segnaposto testo 13">
            <a:extLst>
              <a:ext uri="{FF2B5EF4-FFF2-40B4-BE49-F238E27FC236}">
                <a16:creationId xmlns:a16="http://schemas.microsoft.com/office/drawing/2014/main" id="{A80B108C-F084-D870-FFE1-699A4D7E5A9C}"/>
              </a:ext>
            </a:extLst>
          </p:cNvPr>
          <p:cNvSpPr txBox="1">
            <a:spLocks/>
          </p:cNvSpPr>
          <p:nvPr/>
        </p:nvSpPr>
        <p:spPr>
          <a:xfrm>
            <a:off x="210382" y="1581160"/>
            <a:ext cx="1963125" cy="371227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250-300 </a:t>
            </a:r>
            <a:r>
              <a:rPr lang="it-IT" dirty="0"/>
              <a:t>K€*</a:t>
            </a:r>
          </a:p>
        </p:txBody>
      </p:sp>
      <p:sp>
        <p:nvSpPr>
          <p:cNvPr id="64" name="TextBox 9">
            <a:extLst>
              <a:ext uri="{FF2B5EF4-FFF2-40B4-BE49-F238E27FC236}">
                <a16:creationId xmlns:a16="http://schemas.microsoft.com/office/drawing/2014/main" id="{DBADC5FC-5F63-742C-4471-FC03D2601782}"/>
              </a:ext>
            </a:extLst>
          </p:cNvPr>
          <p:cNvSpPr txBox="1"/>
          <p:nvPr/>
        </p:nvSpPr>
        <p:spPr>
          <a:xfrm>
            <a:off x="199050" y="1353590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cs typeface="Arial"/>
              </a:rPr>
              <a:t>Budget price:</a:t>
            </a:r>
            <a:endParaRPr lang="en-GB" sz="14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65" name="Segnaposto testo 13">
            <a:extLst>
              <a:ext uri="{FF2B5EF4-FFF2-40B4-BE49-F238E27FC236}">
                <a16:creationId xmlns:a16="http://schemas.microsoft.com/office/drawing/2014/main" id="{6F5CBB1E-7EAD-1268-BE31-C74056578596}"/>
              </a:ext>
            </a:extLst>
          </p:cNvPr>
          <p:cNvSpPr txBox="1">
            <a:spLocks/>
          </p:cNvSpPr>
          <p:nvPr/>
        </p:nvSpPr>
        <p:spPr>
          <a:xfrm>
            <a:off x="199050" y="2295658"/>
            <a:ext cx="1963125" cy="380095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5 </a:t>
            </a:r>
            <a:r>
              <a:rPr lang="it-IT" dirty="0" err="1"/>
              <a:t>yrs</a:t>
            </a:r>
            <a:r>
              <a:rPr lang="it-IT" dirty="0"/>
              <a:t>**</a:t>
            </a:r>
          </a:p>
        </p:txBody>
      </p:sp>
      <p:sp>
        <p:nvSpPr>
          <p:cNvPr id="66" name="TextBox 9">
            <a:extLst>
              <a:ext uri="{FF2B5EF4-FFF2-40B4-BE49-F238E27FC236}">
                <a16:creationId xmlns:a16="http://schemas.microsoft.com/office/drawing/2014/main" id="{E3D8C216-047A-0E7E-482B-070507816A1B}"/>
              </a:ext>
            </a:extLst>
          </p:cNvPr>
          <p:cNvSpPr txBox="1"/>
          <p:nvPr/>
        </p:nvSpPr>
        <p:spPr>
          <a:xfrm>
            <a:off x="199050" y="2049316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cs typeface="Arial"/>
              </a:rPr>
              <a:t>Payback estimation:</a:t>
            </a:r>
            <a:endParaRPr lang="en-GB" sz="14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67" name="Segnaposto testo 13">
            <a:extLst>
              <a:ext uri="{FF2B5EF4-FFF2-40B4-BE49-F238E27FC236}">
                <a16:creationId xmlns:a16="http://schemas.microsoft.com/office/drawing/2014/main" id="{1707BAA9-DCA5-5E2B-3C1B-986695A9A3BD}"/>
              </a:ext>
            </a:extLst>
          </p:cNvPr>
          <p:cNvSpPr txBox="1">
            <a:spLocks/>
          </p:cNvSpPr>
          <p:nvPr/>
        </p:nvSpPr>
        <p:spPr>
          <a:xfrm>
            <a:off x="199050" y="2991684"/>
            <a:ext cx="1963125" cy="360123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12 days</a:t>
            </a:r>
          </a:p>
        </p:txBody>
      </p:sp>
      <p:sp>
        <p:nvSpPr>
          <p:cNvPr id="68" name="TextBox 9">
            <a:extLst>
              <a:ext uri="{FF2B5EF4-FFF2-40B4-BE49-F238E27FC236}">
                <a16:creationId xmlns:a16="http://schemas.microsoft.com/office/drawing/2014/main" id="{7DE98027-5F83-A5FC-4337-E3E1E304AA6F}"/>
              </a:ext>
            </a:extLst>
          </p:cNvPr>
          <p:cNvSpPr txBox="1"/>
          <p:nvPr/>
        </p:nvSpPr>
        <p:spPr>
          <a:xfrm>
            <a:off x="199050" y="2745342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cs typeface="Arial"/>
              </a:rPr>
              <a:t>Installation time:</a:t>
            </a:r>
            <a:endParaRPr lang="en-GB" sz="14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69" name="Segnaposto testo 13">
            <a:extLst>
              <a:ext uri="{FF2B5EF4-FFF2-40B4-BE49-F238E27FC236}">
                <a16:creationId xmlns:a16="http://schemas.microsoft.com/office/drawing/2014/main" id="{25DACCD5-7A73-7525-1A8B-7E787DA1F44B}"/>
              </a:ext>
            </a:extLst>
          </p:cNvPr>
          <p:cNvSpPr txBox="1">
            <a:spLocks/>
          </p:cNvSpPr>
          <p:nvPr/>
        </p:nvSpPr>
        <p:spPr>
          <a:xfrm>
            <a:off x="199050" y="3670399"/>
            <a:ext cx="1963125" cy="393248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10 days</a:t>
            </a:r>
          </a:p>
        </p:txBody>
      </p:sp>
      <p:sp>
        <p:nvSpPr>
          <p:cNvPr id="70" name="TextBox 9">
            <a:extLst>
              <a:ext uri="{FF2B5EF4-FFF2-40B4-BE49-F238E27FC236}">
                <a16:creationId xmlns:a16="http://schemas.microsoft.com/office/drawing/2014/main" id="{93B8876F-D75E-DDD0-807A-A249C3FADAED}"/>
              </a:ext>
            </a:extLst>
          </p:cNvPr>
          <p:cNvSpPr txBox="1"/>
          <p:nvPr/>
        </p:nvSpPr>
        <p:spPr>
          <a:xfrm>
            <a:off x="199050" y="3424057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cs typeface="Arial"/>
              </a:rPr>
              <a:t>Machine downtime: </a:t>
            </a:r>
          </a:p>
        </p:txBody>
      </p:sp>
      <p:sp>
        <p:nvSpPr>
          <p:cNvPr id="71" name="Segnaposto testo 13">
            <a:extLst>
              <a:ext uri="{FF2B5EF4-FFF2-40B4-BE49-F238E27FC236}">
                <a16:creationId xmlns:a16="http://schemas.microsoft.com/office/drawing/2014/main" id="{82B5FA08-1DB6-77C3-5E88-F6CC8673B3A0}"/>
              </a:ext>
            </a:extLst>
          </p:cNvPr>
          <p:cNvSpPr txBox="1">
            <a:spLocks/>
          </p:cNvSpPr>
          <p:nvPr/>
        </p:nvSpPr>
        <p:spPr>
          <a:xfrm>
            <a:off x="199051" y="4174544"/>
            <a:ext cx="1963124" cy="335032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*Installation </a:t>
            </a:r>
            <a:r>
              <a:rPr lang="it-IT" dirty="0" err="1"/>
              <a:t>excluded</a:t>
            </a:r>
            <a:endParaRPr lang="it-IT" dirty="0"/>
          </a:p>
          <a:p>
            <a:r>
              <a:rPr lang="it-IT" dirty="0"/>
              <a:t>**</a:t>
            </a:r>
            <a:r>
              <a:rPr lang="it-IT" dirty="0" err="1"/>
              <a:t>Considering</a:t>
            </a:r>
            <a:r>
              <a:rPr lang="it-IT" dirty="0"/>
              <a:t> a </a:t>
            </a:r>
            <a:r>
              <a:rPr lang="it-IT" dirty="0" err="1"/>
              <a:t>mediuma</a:t>
            </a:r>
            <a:r>
              <a:rPr lang="it-IT" dirty="0"/>
              <a:t> size BW and T </a:t>
            </a:r>
            <a:r>
              <a:rPr lang="it-IT" dirty="0" err="1"/>
              <a:t>reduction</a:t>
            </a:r>
            <a:r>
              <a:rPr lang="it-IT" dirty="0"/>
              <a:t> &gt; 15°C</a:t>
            </a:r>
          </a:p>
        </p:txBody>
      </p:sp>
      <p:sp>
        <p:nvSpPr>
          <p:cNvPr id="72" name="TextBox 9">
            <a:extLst>
              <a:ext uri="{FF2B5EF4-FFF2-40B4-BE49-F238E27FC236}">
                <a16:creationId xmlns:a16="http://schemas.microsoft.com/office/drawing/2014/main" id="{1FDECD4F-9DF8-6612-491B-34F87349BAA1}"/>
              </a:ext>
            </a:extLst>
          </p:cNvPr>
          <p:cNvSpPr txBox="1"/>
          <p:nvPr/>
        </p:nvSpPr>
        <p:spPr>
          <a:xfrm>
            <a:off x="199050" y="4927275"/>
            <a:ext cx="1974457" cy="17084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100" b="1" dirty="0">
                <a:solidFill>
                  <a:schemeClr val="bg1"/>
                </a:solidFill>
                <a:cs typeface="Arial"/>
              </a:rPr>
              <a:t>Can be combined with:</a:t>
            </a:r>
            <a:endParaRPr lang="en-GB" sz="11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73" name="Segnaposto testo 13">
            <a:extLst>
              <a:ext uri="{FF2B5EF4-FFF2-40B4-BE49-F238E27FC236}">
                <a16:creationId xmlns:a16="http://schemas.microsoft.com/office/drawing/2014/main" id="{12EB70C3-9807-83CD-C6D7-8DA816CD10C5}"/>
              </a:ext>
            </a:extLst>
          </p:cNvPr>
          <p:cNvSpPr txBox="1">
            <a:spLocks/>
          </p:cNvSpPr>
          <p:nvPr/>
        </p:nvSpPr>
        <p:spPr>
          <a:xfrm>
            <a:off x="199050" y="6056251"/>
            <a:ext cx="1963125" cy="549169"/>
          </a:xfrm>
          <a:prstGeom prst="rect">
            <a:avLst/>
          </a:prstGeom>
        </p:spPr>
        <p:txBody>
          <a:bodyPr wrap="square"/>
          <a:lstStyle>
            <a:lvl1pPr marL="99450" marR="0" indent="-99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74B00"/>
              </a:buClr>
            </a:pPr>
            <a:r>
              <a:rPr lang="it-IT" dirty="0"/>
              <a:t>Hydra </a:t>
            </a:r>
            <a:r>
              <a:rPr lang="it-IT" dirty="0" err="1"/>
              <a:t>Bottlewashers</a:t>
            </a:r>
            <a:endParaRPr lang="it-IT" dirty="0"/>
          </a:p>
          <a:p>
            <a:pPr>
              <a:buClr>
                <a:srgbClr val="E74B00"/>
              </a:buClr>
            </a:pPr>
            <a:r>
              <a:rPr lang="it-IT" dirty="0"/>
              <a:t>Oceano Bottlewasher</a:t>
            </a:r>
          </a:p>
          <a:p>
            <a:pPr>
              <a:buClr>
                <a:srgbClr val="E74B00"/>
              </a:buClr>
            </a:pPr>
            <a:r>
              <a:rPr lang="it-IT" dirty="0"/>
              <a:t>NDE Bottlewasher</a:t>
            </a:r>
          </a:p>
        </p:txBody>
      </p:sp>
      <p:sp>
        <p:nvSpPr>
          <p:cNvPr id="74" name="TextBox 9">
            <a:extLst>
              <a:ext uri="{FF2B5EF4-FFF2-40B4-BE49-F238E27FC236}">
                <a16:creationId xmlns:a16="http://schemas.microsoft.com/office/drawing/2014/main" id="{E443DD28-22B4-64F2-4A99-C128192B85BB}"/>
              </a:ext>
            </a:extLst>
          </p:cNvPr>
          <p:cNvSpPr txBox="1"/>
          <p:nvPr/>
        </p:nvSpPr>
        <p:spPr>
          <a:xfrm>
            <a:off x="199050" y="5827863"/>
            <a:ext cx="1974457" cy="17084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Machine application: </a:t>
            </a:r>
          </a:p>
        </p:txBody>
      </p:sp>
      <p:sp>
        <p:nvSpPr>
          <p:cNvPr id="75" name="Segnaposto testo 13">
            <a:extLst>
              <a:ext uri="{FF2B5EF4-FFF2-40B4-BE49-F238E27FC236}">
                <a16:creationId xmlns:a16="http://schemas.microsoft.com/office/drawing/2014/main" id="{ED133E87-7334-5DAE-45D3-5C83D05C9F54}"/>
              </a:ext>
            </a:extLst>
          </p:cNvPr>
          <p:cNvSpPr txBox="1">
            <a:spLocks/>
          </p:cNvSpPr>
          <p:nvPr/>
        </p:nvSpPr>
        <p:spPr>
          <a:xfrm>
            <a:off x="199050" y="5164466"/>
            <a:ext cx="1963125" cy="549169"/>
          </a:xfrm>
          <a:prstGeom prst="rect">
            <a:avLst/>
          </a:prstGeom>
        </p:spPr>
        <p:txBody>
          <a:bodyPr wrap="square"/>
          <a:lstStyle>
            <a:lvl1pPr marL="99450" marR="0" indent="-99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E74B00"/>
              </a:buClr>
              <a:buNone/>
            </a:pPr>
            <a:endParaRPr lang="it-IT" dirty="0"/>
          </a:p>
          <a:p>
            <a:pPr marL="0" indent="0">
              <a:buClr>
                <a:srgbClr val="E74B00"/>
              </a:buClr>
              <a:buNone/>
            </a:pPr>
            <a:endParaRPr lang="it-IT" dirty="0"/>
          </a:p>
          <a:p>
            <a:pPr marL="0" indent="0">
              <a:buClr>
                <a:srgbClr val="E74B00"/>
              </a:buClr>
              <a:buNone/>
            </a:pPr>
            <a:endParaRPr lang="it-IT" dirty="0"/>
          </a:p>
        </p:txBody>
      </p:sp>
      <p:sp>
        <p:nvSpPr>
          <p:cNvPr id="77" name="Rettangolo 40">
            <a:extLst>
              <a:ext uri="{FF2B5EF4-FFF2-40B4-BE49-F238E27FC236}">
                <a16:creationId xmlns:a16="http://schemas.microsoft.com/office/drawing/2014/main" id="{CEB518CC-88F0-C974-99B5-11D72930C682}"/>
              </a:ext>
            </a:extLst>
          </p:cNvPr>
          <p:cNvSpPr/>
          <p:nvPr/>
        </p:nvSpPr>
        <p:spPr>
          <a:xfrm>
            <a:off x="9563270" y="1290635"/>
            <a:ext cx="2268195" cy="2768297"/>
          </a:xfrm>
          <a:prstGeom prst="rect">
            <a:avLst/>
          </a:prstGeom>
          <a:noFill/>
          <a:ln w="12700">
            <a:solidFill>
              <a:srgbClr val="C1C2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dirty="0" err="1"/>
          </a:p>
        </p:txBody>
      </p:sp>
      <p:sp>
        <p:nvSpPr>
          <p:cNvPr id="78" name="Segnaposto contenuto 4">
            <a:extLst>
              <a:ext uri="{FF2B5EF4-FFF2-40B4-BE49-F238E27FC236}">
                <a16:creationId xmlns:a16="http://schemas.microsoft.com/office/drawing/2014/main" id="{A9F51750-6CDD-30CF-1EC7-D2F1DE825C8B}"/>
              </a:ext>
            </a:extLst>
          </p:cNvPr>
          <p:cNvSpPr txBox="1">
            <a:spLocks/>
          </p:cNvSpPr>
          <p:nvPr/>
        </p:nvSpPr>
        <p:spPr>
          <a:xfrm>
            <a:off x="9581977" y="3701051"/>
            <a:ext cx="2249489" cy="16222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dirty="0"/>
          </a:p>
        </p:txBody>
      </p:sp>
      <p:sp>
        <p:nvSpPr>
          <p:cNvPr id="81" name="Rettangolo arrotondato 79">
            <a:extLst>
              <a:ext uri="{FF2B5EF4-FFF2-40B4-BE49-F238E27FC236}">
                <a16:creationId xmlns:a16="http://schemas.microsoft.com/office/drawing/2014/main" id="{7F8FF035-9BA4-F3F0-474B-3B8CA92BC57C}"/>
              </a:ext>
            </a:extLst>
          </p:cNvPr>
          <p:cNvSpPr/>
          <p:nvPr/>
        </p:nvSpPr>
        <p:spPr>
          <a:xfrm>
            <a:off x="9516406" y="403666"/>
            <a:ext cx="2380629" cy="525126"/>
          </a:xfrm>
          <a:prstGeom prst="roundRect">
            <a:avLst>
              <a:gd name="adj" fmla="val 50000"/>
            </a:avLst>
          </a:prstGeom>
          <a:solidFill>
            <a:srgbClr val="E74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dirty="0" err="1">
              <a:ln>
                <a:noFill/>
              </a:ln>
            </a:endParaRPr>
          </a:p>
        </p:txBody>
      </p:sp>
      <p:sp>
        <p:nvSpPr>
          <p:cNvPr id="82" name="Segnaposto testo 71">
            <a:extLst>
              <a:ext uri="{FF2B5EF4-FFF2-40B4-BE49-F238E27FC236}">
                <a16:creationId xmlns:a16="http://schemas.microsoft.com/office/drawing/2014/main" id="{E613E64A-8215-A989-D201-A1DE6E0C731D}"/>
              </a:ext>
            </a:extLst>
          </p:cNvPr>
          <p:cNvSpPr txBox="1">
            <a:spLocks/>
          </p:cNvSpPr>
          <p:nvPr/>
        </p:nvSpPr>
        <p:spPr>
          <a:xfrm>
            <a:off x="9657298" y="377824"/>
            <a:ext cx="2034723" cy="588763"/>
          </a:xfrm>
          <a:prstGeom prst="rect">
            <a:avLst/>
          </a:prstGeom>
        </p:spPr>
        <p:txBody>
          <a:bodyPr anchor="ctr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400" dirty="0" err="1"/>
              <a:t>Sustainability</a:t>
            </a:r>
            <a:endParaRPr lang="it-IT" sz="1400" dirty="0"/>
          </a:p>
          <a:p>
            <a:pPr marL="0" indent="0">
              <a:buNone/>
            </a:pPr>
            <a:r>
              <a:rPr lang="it-IT" sz="1400" dirty="0"/>
              <a:t>Energy </a:t>
            </a:r>
            <a:r>
              <a:rPr lang="it-IT" sz="1400" dirty="0" err="1"/>
              <a:t>saving</a:t>
            </a:r>
            <a:endParaRPr lang="it-IT" sz="1400" dirty="0"/>
          </a:p>
        </p:txBody>
      </p:sp>
      <p:sp>
        <p:nvSpPr>
          <p:cNvPr id="83" name="TextBox 9">
            <a:extLst>
              <a:ext uri="{FF2B5EF4-FFF2-40B4-BE49-F238E27FC236}">
                <a16:creationId xmlns:a16="http://schemas.microsoft.com/office/drawing/2014/main" id="{BB6C8BF8-83D3-54C0-D546-7997C19520F1}"/>
              </a:ext>
            </a:extLst>
          </p:cNvPr>
          <p:cNvSpPr txBox="1"/>
          <p:nvPr/>
        </p:nvSpPr>
        <p:spPr>
          <a:xfrm>
            <a:off x="199050" y="1005272"/>
            <a:ext cx="1563513" cy="17777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l"/>
            <a:r>
              <a:rPr lang="en-US" sz="1400" b="1" dirty="0">
                <a:solidFill>
                  <a:schemeClr val="bg1"/>
                </a:solidFill>
                <a:cs typeface="Arial"/>
              </a:rPr>
              <a:t>KEY FIGURES</a:t>
            </a:r>
            <a:endParaRPr lang="en-GB" sz="1400" b="1" dirty="0">
              <a:solidFill>
                <a:schemeClr val="bg1"/>
              </a:solidFill>
              <a:cs typeface="Arial"/>
            </a:endParaRPr>
          </a:p>
        </p:txBody>
      </p:sp>
      <p:pic>
        <p:nvPicPr>
          <p:cNvPr id="84" name="Elemento grafico 64">
            <a:extLst>
              <a:ext uri="{FF2B5EF4-FFF2-40B4-BE49-F238E27FC236}">
                <a16:creationId xmlns:a16="http://schemas.microsoft.com/office/drawing/2014/main" id="{2FEC2C91-A539-9968-6BD5-85395EF9AD4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9050" y="346381"/>
            <a:ext cx="1334999" cy="360000"/>
          </a:xfrm>
          <a:prstGeom prst="rect">
            <a:avLst/>
          </a:prstGeom>
        </p:spPr>
      </p:pic>
      <p:sp>
        <p:nvSpPr>
          <p:cNvPr id="85" name="Rettangolo 44">
            <a:extLst>
              <a:ext uri="{FF2B5EF4-FFF2-40B4-BE49-F238E27FC236}">
                <a16:creationId xmlns:a16="http://schemas.microsoft.com/office/drawing/2014/main" id="{3CFECDA4-226B-79C8-A599-9758303A00AB}"/>
              </a:ext>
            </a:extLst>
          </p:cNvPr>
          <p:cNvSpPr/>
          <p:nvPr/>
        </p:nvSpPr>
        <p:spPr>
          <a:xfrm>
            <a:off x="-440" y="4645100"/>
            <a:ext cx="2349500" cy="360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dirty="0" err="1"/>
          </a:p>
        </p:txBody>
      </p:sp>
      <p:sp>
        <p:nvSpPr>
          <p:cNvPr id="2" name="TextBox 1"/>
          <p:cNvSpPr txBox="1"/>
          <p:nvPr/>
        </p:nvSpPr>
        <p:spPr>
          <a:xfrm>
            <a:off x="9544878" y="1287798"/>
            <a:ext cx="22595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b="1" i="1" dirty="0">
                <a:solidFill>
                  <a:srgbClr val="E74B00"/>
                </a:solidFill>
              </a:rPr>
              <a:t>Installation of the </a:t>
            </a:r>
            <a:r>
              <a:rPr lang="it-IT" sz="1100" b="1" i="1" dirty="0" err="1">
                <a:solidFill>
                  <a:srgbClr val="E74B00"/>
                </a:solidFill>
              </a:rPr>
              <a:t>plates</a:t>
            </a:r>
            <a:r>
              <a:rPr lang="it-IT" sz="1100" b="1" i="1" dirty="0">
                <a:solidFill>
                  <a:srgbClr val="E74B00"/>
                </a:solidFill>
              </a:rPr>
              <a:t> </a:t>
            </a:r>
            <a:r>
              <a:rPr lang="it-IT" sz="1100" b="1" i="1" dirty="0" err="1">
                <a:solidFill>
                  <a:srgbClr val="E74B00"/>
                </a:solidFill>
              </a:rPr>
              <a:t>into</a:t>
            </a:r>
            <a:r>
              <a:rPr lang="it-IT" sz="1100" b="1" i="1" dirty="0">
                <a:solidFill>
                  <a:srgbClr val="E74B00"/>
                </a:solidFill>
              </a:rPr>
              <a:t> the first </a:t>
            </a:r>
            <a:r>
              <a:rPr lang="it-IT" sz="1100" b="1" i="1" dirty="0" err="1">
                <a:solidFill>
                  <a:srgbClr val="E74B00"/>
                </a:solidFill>
              </a:rPr>
              <a:t>detergent</a:t>
            </a:r>
            <a:r>
              <a:rPr lang="it-IT" sz="1100" b="1" i="1" dirty="0">
                <a:solidFill>
                  <a:srgbClr val="E74B00"/>
                </a:solidFill>
              </a:rPr>
              <a:t> </a:t>
            </a:r>
            <a:r>
              <a:rPr lang="it-IT" sz="1100" b="1" i="1" dirty="0" err="1">
                <a:solidFill>
                  <a:srgbClr val="E74B00"/>
                </a:solidFill>
              </a:rPr>
              <a:t>module</a:t>
            </a:r>
            <a:endParaRPr lang="it-IT" sz="1100" b="1" i="1" dirty="0">
              <a:solidFill>
                <a:srgbClr val="E74B00"/>
              </a:solidFill>
            </a:endParaRPr>
          </a:p>
        </p:txBody>
      </p:sp>
      <p:pic>
        <p:nvPicPr>
          <p:cNvPr id="15" name="Immagine 14" descr="Immagine che contiene diagramma, linea, schizzo, arte&#10;&#10;Descrizione generata automaticamente">
            <a:extLst>
              <a:ext uri="{FF2B5EF4-FFF2-40B4-BE49-F238E27FC236}">
                <a16:creationId xmlns:a16="http://schemas.microsoft.com/office/drawing/2014/main" id="{CC4D2B7F-67B6-AD31-260F-49D2EB5F6D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168" y="2154256"/>
            <a:ext cx="2749025" cy="1427781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E639DFC-0574-F89E-F8A5-C518D590C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639" y="1766773"/>
            <a:ext cx="1502168" cy="206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e 12">
            <a:extLst>
              <a:ext uri="{FF2B5EF4-FFF2-40B4-BE49-F238E27FC236}">
                <a16:creationId xmlns:a16="http://schemas.microsoft.com/office/drawing/2014/main" id="{F166BF0C-5226-05C8-F2A5-935DE1D8F42F}"/>
              </a:ext>
            </a:extLst>
          </p:cNvPr>
          <p:cNvGrpSpPr/>
          <p:nvPr/>
        </p:nvGrpSpPr>
        <p:grpSpPr>
          <a:xfrm>
            <a:off x="9544878" y="4336884"/>
            <a:ext cx="2324860" cy="1782551"/>
            <a:chOff x="1143101" y="642999"/>
            <a:chExt cx="9905793" cy="5572004"/>
          </a:xfrm>
        </p:grpSpPr>
        <p:pic>
          <p:nvPicPr>
            <p:cNvPr id="20" name="Image 13">
              <a:extLst>
                <a:ext uri="{FF2B5EF4-FFF2-40B4-BE49-F238E27FC236}">
                  <a16:creationId xmlns:a16="http://schemas.microsoft.com/office/drawing/2014/main" id="{39D98100-05D7-F016-B281-73228047D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15000" contrast="3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108" y="642999"/>
              <a:ext cx="9905786" cy="5572004"/>
            </a:xfrm>
            <a:prstGeom prst="rect">
              <a:avLst/>
            </a:prstGeom>
          </p:spPr>
        </p:pic>
        <p:sp>
          <p:nvSpPr>
            <p:cNvPr id="21" name="Rectangle 14">
              <a:extLst>
                <a:ext uri="{FF2B5EF4-FFF2-40B4-BE49-F238E27FC236}">
                  <a16:creationId xmlns:a16="http://schemas.microsoft.com/office/drawing/2014/main" id="{205AFE8C-9545-7110-602E-EAB5BD8C85F9}"/>
                </a:ext>
              </a:extLst>
            </p:cNvPr>
            <p:cNvSpPr/>
            <p:nvPr/>
          </p:nvSpPr>
          <p:spPr>
            <a:xfrm>
              <a:off x="9804291" y="833645"/>
              <a:ext cx="1244599" cy="5374092"/>
            </a:xfrm>
            <a:prstGeom prst="rect">
              <a:avLst/>
            </a:prstGeom>
            <a:gradFill flip="none" rotWithShape="1">
              <a:gsLst>
                <a:gs pos="100000">
                  <a:schemeClr val="tx1"/>
                </a:gs>
                <a:gs pos="0">
                  <a:schemeClr val="tx1">
                    <a:alpha val="0"/>
                  </a:schemeClr>
                </a:gs>
              </a:gsLst>
              <a:lin ang="0" scaled="1"/>
              <a:tileRect/>
            </a:gradFill>
          </p:spPr>
          <p:txBody>
            <a:bodyPr wrap="square" lIns="180000" tIns="108000" rIns="756000" bIns="108000">
              <a:noAutofit/>
            </a:bodyPr>
            <a:lstStyle/>
            <a:p>
              <a:pPr algn="r"/>
              <a:endParaRPr lang="en-GB" sz="2000" dirty="0" err="1">
                <a:solidFill>
                  <a:schemeClr val="bg1"/>
                </a:solidFill>
              </a:endParaRPr>
            </a:p>
          </p:txBody>
        </p:sp>
        <p:sp>
          <p:nvSpPr>
            <p:cNvPr id="22" name="Rectangle 15">
              <a:extLst>
                <a:ext uri="{FF2B5EF4-FFF2-40B4-BE49-F238E27FC236}">
                  <a16:creationId xmlns:a16="http://schemas.microsoft.com/office/drawing/2014/main" id="{629E0679-00E2-E1DB-7B88-0E749E80CBD3}"/>
                </a:ext>
              </a:extLst>
            </p:cNvPr>
            <p:cNvSpPr/>
            <p:nvPr/>
          </p:nvSpPr>
          <p:spPr>
            <a:xfrm flipH="1">
              <a:off x="1143102" y="796467"/>
              <a:ext cx="1244599" cy="5418535"/>
            </a:xfrm>
            <a:prstGeom prst="rect">
              <a:avLst/>
            </a:prstGeom>
            <a:gradFill flip="none" rotWithShape="1">
              <a:gsLst>
                <a:gs pos="100000">
                  <a:schemeClr val="tx1"/>
                </a:gs>
                <a:gs pos="0">
                  <a:schemeClr val="tx1">
                    <a:alpha val="0"/>
                  </a:schemeClr>
                </a:gs>
              </a:gsLst>
              <a:lin ang="0" scaled="1"/>
              <a:tileRect/>
            </a:gradFill>
          </p:spPr>
          <p:txBody>
            <a:bodyPr wrap="square" lIns="180000" tIns="108000" rIns="756000" bIns="108000">
              <a:noAutofit/>
            </a:bodyPr>
            <a:lstStyle/>
            <a:p>
              <a:pPr algn="r"/>
              <a:endParaRPr lang="en-GB" sz="2000" dirty="0" err="1">
                <a:solidFill>
                  <a:schemeClr val="bg1"/>
                </a:solidFill>
              </a:endParaRPr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E7537CAA-6125-ADC9-91A8-1F04F1245A9C}"/>
                </a:ext>
              </a:extLst>
            </p:cNvPr>
            <p:cNvSpPr/>
            <p:nvPr/>
          </p:nvSpPr>
          <p:spPr>
            <a:xfrm rot="16200000" flipH="1" flipV="1">
              <a:off x="5433779" y="592627"/>
              <a:ext cx="1324432" cy="9905787"/>
            </a:xfrm>
            <a:prstGeom prst="rect">
              <a:avLst/>
            </a:prstGeom>
            <a:gradFill flip="none" rotWithShape="1">
              <a:gsLst>
                <a:gs pos="100000">
                  <a:schemeClr val="tx1"/>
                </a:gs>
                <a:gs pos="0">
                  <a:schemeClr val="tx1">
                    <a:alpha val="0"/>
                  </a:schemeClr>
                </a:gs>
              </a:gsLst>
              <a:lin ang="0" scaled="1"/>
              <a:tileRect/>
            </a:gradFill>
          </p:spPr>
          <p:txBody>
            <a:bodyPr wrap="square" lIns="180000" tIns="108000" rIns="756000" bIns="108000">
              <a:noAutofit/>
            </a:bodyPr>
            <a:lstStyle/>
            <a:p>
              <a:pPr algn="r"/>
              <a:endParaRPr lang="en-GB" sz="2000" dirty="0" err="1">
                <a:solidFill>
                  <a:schemeClr val="bg1"/>
                </a:solidFill>
              </a:endParaRPr>
            </a:p>
          </p:txBody>
        </p:sp>
      </p:grpSp>
      <p:pic>
        <p:nvPicPr>
          <p:cNvPr id="5" name="Immagine 4" descr="Immagine che contiene testo, schermata, cerchio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A8FE8AC4-32E2-7DBE-68DB-AEB59EDB4DC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881" y="4354078"/>
            <a:ext cx="1521944" cy="1782551"/>
          </a:xfrm>
          <a:prstGeom prst="rect">
            <a:avLst/>
          </a:prstGeom>
        </p:spPr>
      </p:pic>
      <p:pic>
        <p:nvPicPr>
          <p:cNvPr id="7" name="Immagine 6" descr="Immagine che contiene testo, schermata, logo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5B0443A4-2839-DE3B-C0DA-53D9E10ABA9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146" y="4354078"/>
            <a:ext cx="1435538" cy="178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79100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87c254b-2107-4f11-bbf4-c30bafcb0414" xsi:nil="true"/>
    <lcf76f155ced4ddcb4097134ff3c332f xmlns="7d5dec9a-9e8b-443d-b3d9-4436fe769d7c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E68AB9D4A8064AA436EDC9C00D82B4" ma:contentTypeVersion="15" ma:contentTypeDescription="Create a new document." ma:contentTypeScope="" ma:versionID="70ba2a0c7f493556dc5396ab5a628fb0">
  <xsd:schema xmlns:xsd="http://www.w3.org/2001/XMLSchema" xmlns:xs="http://www.w3.org/2001/XMLSchema" xmlns:p="http://schemas.microsoft.com/office/2006/metadata/properties" xmlns:ns2="7d5dec9a-9e8b-443d-b3d9-4436fe769d7c" xmlns:ns3="287c254b-2107-4f11-bbf4-c30bafcb0414" targetNamespace="http://schemas.microsoft.com/office/2006/metadata/properties" ma:root="true" ma:fieldsID="3fd1e753463354bd8d5afc6c462dcc88" ns2:_="" ns3:_="">
    <xsd:import namespace="7d5dec9a-9e8b-443d-b3d9-4436fe769d7c"/>
    <xsd:import namespace="287c254b-2107-4f11-bbf4-c30bafcb04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5dec9a-9e8b-443d-b3d9-4436fe769d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852679c2-c04b-4011-ba15-776f13b0ba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7c254b-2107-4f11-bbf4-c30bafcb04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fe2d8bf8-3f35-4aba-9ea5-a5010605ad82}" ma:internalName="TaxCatchAll" ma:showField="CatchAllData" ma:web="287c254b-2107-4f11-bbf4-c30bafcb04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E77BB22-879A-4BF4-A7FE-A835423B6F09}">
  <ds:schemaRefs>
    <ds:schemaRef ds:uri="http://purl.org/dc/terms/"/>
    <ds:schemaRef ds:uri="http://schemas.microsoft.com/office/2006/documentManagement/types"/>
    <ds:schemaRef ds:uri="7d5dec9a-9e8b-443d-b3d9-4436fe769d7c"/>
    <ds:schemaRef ds:uri="http://purl.org/dc/elements/1.1/"/>
    <ds:schemaRef ds:uri="http://schemas.microsoft.com/office/2006/metadata/properties"/>
    <ds:schemaRef ds:uri="287c254b-2107-4f11-bbf4-c30bafcb0414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436F146-E6D6-4204-941B-7476C57693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EB582B3-2CAD-451A-AFD2-CB68D4BE3A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5dec9a-9e8b-443d-b3d9-4436fe769d7c"/>
    <ds:schemaRef ds:uri="287c254b-2107-4f11-bbf4-c30bafcb04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212</Words>
  <Application>Microsoft Office PowerPoint</Application>
  <PresentationFormat>Widescreen</PresentationFormat>
  <Paragraphs>30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7" baseType="lpstr">
      <vt:lpstr>宋体</vt:lpstr>
      <vt:lpstr>Arial</vt:lpstr>
      <vt:lpstr>Calibri</vt:lpstr>
      <vt:lpstr>Calibri Light</vt:lpstr>
      <vt:lpstr>Wingdings</vt:lpstr>
      <vt:lpstr>Thème Office</vt:lpstr>
      <vt:lpstr>Presentazione standard di PowerPoint</vt:lpstr>
    </vt:vector>
  </TitlesOfParts>
  <Company>Sidel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Boufagher, Mehdy</dc:creator>
  <cp:lastModifiedBy>Contolini, Simeone</cp:lastModifiedBy>
  <cp:revision>24</cp:revision>
  <dcterms:created xsi:type="dcterms:W3CDTF">2024-04-17T11:49:06Z</dcterms:created>
  <dcterms:modified xsi:type="dcterms:W3CDTF">2025-10-10T08:03:28Z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0x010100A9E68AB9D4A8064AA436EDC9C00D82B4</vt:lpwstr>
  </property>
  <property fmtid="{D5CDD505-2E9C-101B-9397-08002B2CF9AE}" pid="3" name="MSIP_Label_94480757-a570-4f64-84e7-c5b3ffe9d573_Enabled">
    <vt:lpwstr>true</vt:lpwstr>
  </property>
  <property fmtid="{D5CDD505-2E9C-101B-9397-08002B2CF9AE}" pid="4" name="MSIP_Label_94480757-a570-4f64-84e7-c5b3ffe9d573_SetDate">
    <vt:lpwstr>2024-05-07T12:16:07Z</vt:lpwstr>
  </property>
  <property fmtid="{D5CDD505-2E9C-101B-9397-08002B2CF9AE}" pid="5" name="MSIP_Label_94480757-a570-4f64-84e7-c5b3ffe9d573_Method">
    <vt:lpwstr>Privileged</vt:lpwstr>
  </property>
  <property fmtid="{D5CDD505-2E9C-101B-9397-08002B2CF9AE}" pid="6" name="MSIP_Label_94480757-a570-4f64-84e7-c5b3ffe9d573_Name">
    <vt:lpwstr>General</vt:lpwstr>
  </property>
  <property fmtid="{D5CDD505-2E9C-101B-9397-08002B2CF9AE}" pid="7" name="MSIP_Label_94480757-a570-4f64-84e7-c5b3ffe9d573_SiteId">
    <vt:lpwstr>2390cbd1-e663-4321-bc93-ba298637ce52</vt:lpwstr>
  </property>
  <property fmtid="{D5CDD505-2E9C-101B-9397-08002B2CF9AE}" pid="8" name="MSIP_Label_94480757-a570-4f64-84e7-c5b3ffe9d573_ActionId">
    <vt:lpwstr>524724ad-d4d5-49de-9ee1-9c8721e49734</vt:lpwstr>
  </property>
  <property fmtid="{D5CDD505-2E9C-101B-9397-08002B2CF9AE}" pid="9" name="MSIP_Label_94480757-a570-4f64-84e7-c5b3ffe9d573_ContentBits">
    <vt:lpwstr>2</vt:lpwstr>
  </property>
</Properties>
</file>