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3"/>
  </p:notesMasterIdLst>
  <p:handoutMasterIdLst>
    <p:handoutMasterId r:id="rId4"/>
  </p:handoutMasterIdLst>
  <p:sldIdLst>
    <p:sldId id="497" r:id="rId2"/>
  </p:sldIdLst>
  <p:sldSz cx="9144000" cy="6858000" type="screen4x3"/>
  <p:notesSz cx="6858000" cy="91440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8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68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>
        <p:scale>
          <a:sx n="125" d="100"/>
          <a:sy n="125" d="100"/>
        </p:scale>
        <p:origin x="-1932" y="201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dirty="0"/>
              <a:t>Header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E4A28-8FCA-4B67-B71F-4BF329E9D0A8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dirty="0" err="1"/>
              <a:t>Footer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56195-1E08-4783-B4AA-F0F0BB98C8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775302"/>
      </p:ext>
    </p:extLst>
  </p:cSld>
  <p:clrMap bg1="dk1" tx1="lt1" bg2="dk2" tx2="lt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/>
              <a:t>Header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EF99F-C35D-4FF2-845E-FCCC5818ED60}" type="datetimeFigureOut">
              <a:rPr lang="en-GB" smtClean="0"/>
              <a:t>16/06/2021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52863" y="843197"/>
            <a:ext cx="4152274" cy="311420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34715" y="4197246"/>
            <a:ext cx="5988570" cy="426095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/>
              <a:t>Footer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733B7-1873-49FD-B258-2C7BB301EFB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245064"/>
      </p:ext>
    </p:extLst>
  </p:cSld>
  <p:clrMap bg1="dk1" tx1="lt1" bg2="dk2" tx2="lt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8775" indent="-17621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1338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15963" indent="-174625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3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507330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7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3.xml"/><Relationship Id="rId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5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5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85" name="Objekt 8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4650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de-DE" noProof="1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7700" y="1485901"/>
            <a:ext cx="7993063" cy="449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6" name="Footer Placeholder 3"/>
          <p:cNvSpPr txBox="1">
            <a:spLocks/>
          </p:cNvSpPr>
          <p:nvPr/>
        </p:nvSpPr>
        <p:spPr>
          <a:xfrm>
            <a:off x="1378446" y="6471704"/>
            <a:ext cx="114133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7F7F7F"/>
                </a:solidFill>
              </a:rPr>
              <a:t>Title, </a:t>
            </a:r>
            <a:fld id="{AF6A7A01-F0BB-4441-BAB9-3E7CB064C4A1}" type="datetime4">
              <a:rPr lang="en-GB" smtClean="0">
                <a:solidFill>
                  <a:srgbClr val="7F7F7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16 June 2021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647700" y="6471704"/>
            <a:ext cx="442429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grpSp>
        <p:nvGrpSpPr>
          <p:cNvPr id="88" name="Group 7"/>
          <p:cNvGrpSpPr>
            <a:grpSpLocks/>
          </p:cNvGrpSpPr>
          <p:nvPr/>
        </p:nvGrpSpPr>
        <p:grpSpPr bwMode="auto">
          <a:xfrm>
            <a:off x="7722394" y="6498640"/>
            <a:ext cx="921544" cy="252408"/>
            <a:chOff x="1005" y="1644"/>
            <a:chExt cx="3749" cy="1030"/>
          </a:xfrm>
        </p:grpSpPr>
        <p:sp>
          <p:nvSpPr>
            <p:cNvPr id="89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0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1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</p:grpSp>
      <p:cxnSp>
        <p:nvCxnSpPr>
          <p:cNvPr id="49" name="Straight Connector 48"/>
          <p:cNvCxnSpPr/>
          <p:nvPr/>
        </p:nvCxnSpPr>
        <p:spPr>
          <a:xfrm>
            <a:off x="647700" y="6381750"/>
            <a:ext cx="7993063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SIPCMContentMarking" descr="{&quot;HashCode&quot;:238713050,&quot;Placement&quot;:&quot;Footer&quot;,&quot;Top&quot;:521.6203,&quot;Left&quot;:333.911743,&quot;SlideWidth&quot;:720,&quot;SlideHeight&quot;:540}">
            <a:extLst>
              <a:ext uri="{FF2B5EF4-FFF2-40B4-BE49-F238E27FC236}">
                <a16:creationId xmlns:a16="http://schemas.microsoft.com/office/drawing/2014/main" id="{F4A55A09-6EB7-44B7-A3B2-17F745536A16}"/>
              </a:ext>
            </a:extLst>
          </p:cNvPr>
          <p:cNvSpPr txBox="1"/>
          <p:nvPr userDrawn="1"/>
        </p:nvSpPr>
        <p:spPr>
          <a:xfrm>
            <a:off x="4240679" y="6624578"/>
            <a:ext cx="662642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90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  <a:endParaRPr lang="fr-FR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custDataLst>
      <p:tags r:id="rId4"/>
    </p:custDataLst>
    <p:extLst>
      <p:ext uri="{BB962C8B-B14F-4D97-AF65-F5344CB8AC3E}">
        <p14:creationId xmlns:p14="http://schemas.microsoft.com/office/powerpoint/2010/main" val="21884829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2857">
          <p15:clr>
            <a:srgbClr val="F26B43"/>
          </p15:clr>
        </p15:guide>
        <p15:guide id="3" pos="408">
          <p15:clr>
            <a:srgbClr val="F26B43"/>
          </p15:clr>
        </p15:guide>
        <p15:guide id="4" pos="2993">
          <p15:clr>
            <a:srgbClr val="F26B43"/>
          </p15:clr>
        </p15:guide>
        <p15:guide id="5" pos="5443">
          <p15:clr>
            <a:srgbClr val="F26B43"/>
          </p15:clr>
        </p15:guide>
        <p15:guide id="6" orient="horz" pos="3770">
          <p15:clr>
            <a:srgbClr val="F26B43"/>
          </p15:clr>
        </p15:guide>
        <p15:guide id="7" pos="5556">
          <p15:clr>
            <a:srgbClr val="F26B43"/>
          </p15:clr>
        </p15:guide>
        <p15:guide id="8" orient="horz" pos="4020">
          <p15:clr>
            <a:srgbClr val="F26B43"/>
          </p15:clr>
        </p15:guide>
        <p15:guide id="9" pos="204">
          <p15:clr>
            <a:srgbClr val="F26B43"/>
          </p15:clr>
        </p15:guide>
        <p15:guide id="10" pos="29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k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2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19458" name="Objek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6" name="Title 1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3063" cy="861774"/>
          </a:xfrm>
        </p:spPr>
        <p:txBody>
          <a:bodyPr/>
          <a:lstStyle/>
          <a:p>
            <a:r>
              <a:rPr lang="de-DE" sz="2800" dirty="0"/>
              <a:t>Steigern Sie die Anlageneffizienz um bis zu 0,3% und reduzieren Sie die Wartungskosten</a:t>
            </a:r>
          </a:p>
        </p:txBody>
      </p:sp>
      <p:sp>
        <p:nvSpPr>
          <p:cNvPr id="19477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68447" y="1453210"/>
            <a:ext cx="7997825" cy="307975"/>
          </a:xfrm>
        </p:spPr>
        <p:txBody>
          <a:bodyPr/>
          <a:lstStyle/>
          <a:p>
            <a:r>
              <a:rPr lang="de-DE" dirty="0"/>
              <a:t>Hochgeschwindigkeits-Zuführsystem</a:t>
            </a:r>
          </a:p>
        </p:txBody>
      </p:sp>
      <p:sp>
        <p:nvSpPr>
          <p:cNvPr id="19478" name="Text Placeholder 2"/>
          <p:cNvSpPr txBox="1">
            <a:spLocks/>
          </p:cNvSpPr>
          <p:nvPr/>
        </p:nvSpPr>
        <p:spPr bwMode="auto">
          <a:xfrm>
            <a:off x="668447" y="5901302"/>
            <a:ext cx="7978775" cy="41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2563" indent="-182563">
              <a:spcBef>
                <a:spcPts val="1200"/>
              </a:spcBef>
              <a:buClr>
                <a:srgbClr val="E64B0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57188" indent="-174625">
              <a:buClr>
                <a:srgbClr val="E64B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539750" indent="-182563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14375" indent="-174625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1715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287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0859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431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sz="800" dirty="0">
                <a:solidFill>
                  <a:srgbClr val="000000"/>
                </a:solidFill>
              </a:rPr>
              <a:t>Nutzen: Effizienz, </a:t>
            </a:r>
            <a:r>
              <a:rPr lang="en-US" sz="800" dirty="0" err="1">
                <a:solidFill>
                  <a:srgbClr val="000000"/>
                </a:solidFill>
              </a:rPr>
              <a:t>Wartung</a:t>
            </a:r>
            <a:r>
              <a:rPr lang="en-US" sz="800" dirty="0">
                <a:solidFill>
                  <a:srgbClr val="000000"/>
                </a:solidFill>
              </a:rPr>
              <a:t>, </a:t>
            </a:r>
            <a:r>
              <a:rPr lang="fr-FR" altLang="fr-FR" sz="800" dirty="0" err="1">
                <a:solidFill>
                  <a:srgbClr val="000000"/>
                </a:solidFill>
              </a:rPr>
              <a:t>Obsoleszenz</a:t>
            </a:r>
            <a:r>
              <a:rPr lang="fr-FR" altLang="fr-FR" sz="800" dirty="0">
                <a:solidFill>
                  <a:srgbClr val="000000"/>
                </a:solidFill>
              </a:rPr>
              <a:t>, </a:t>
            </a:r>
            <a:r>
              <a:rPr lang="de-DE" sz="800" dirty="0">
                <a:solidFill>
                  <a:srgbClr val="000000"/>
                </a:solidFill>
              </a:rPr>
              <a:t>Sicherheit und Ergonomie, </a:t>
            </a:r>
            <a:r>
              <a:rPr lang="en-US" sz="800" kern="0" dirty="0" err="1">
                <a:solidFill>
                  <a:srgbClr val="000000"/>
                </a:solidFill>
              </a:rPr>
              <a:t>Flexibilität</a:t>
            </a:r>
            <a:endParaRPr lang="de-DE" sz="8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 sz="800" dirty="0">
                <a:solidFill>
                  <a:srgbClr val="000000"/>
                </a:solidFill>
              </a:rPr>
              <a:t>Ausstattung: </a:t>
            </a:r>
            <a:r>
              <a:rPr lang="en-GB" altLang="fr-FR" sz="800" dirty="0" err="1">
                <a:solidFill>
                  <a:srgbClr val="000000"/>
                </a:solidFill>
              </a:rPr>
              <a:t>Oceano</a:t>
            </a:r>
            <a:r>
              <a:rPr lang="en-GB" altLang="fr-FR" sz="800" dirty="0">
                <a:solidFill>
                  <a:srgbClr val="000000"/>
                </a:solidFill>
              </a:rPr>
              <a:t>, HD, Atlantic, RIO, NDE</a:t>
            </a:r>
            <a:endParaRPr lang="de-DE" sz="8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 sz="800" dirty="0">
                <a:solidFill>
                  <a:srgbClr val="000000"/>
                </a:solidFill>
              </a:rPr>
              <a:t>Katalog-Code: VRB-013</a:t>
            </a:r>
          </a:p>
        </p:txBody>
      </p:sp>
      <p:sp>
        <p:nvSpPr>
          <p:cNvPr id="19479" name="BainBulletsConfiguration" hidden="1"/>
          <p:cNvSpPr txBox="1">
            <a:spLocks noChangeArrowheads="1"/>
          </p:cNvSpPr>
          <p:nvPr/>
        </p:nvSpPr>
        <p:spPr bwMode="auto">
          <a:xfrm>
            <a:off x="12700" y="12700"/>
            <a:ext cx="0" cy="1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64B00"/>
              </a:buClr>
              <a:buSzTx/>
              <a:buFontTx/>
              <a:buNone/>
              <a:tabLst/>
              <a:defRPr/>
            </a:pPr>
            <a:endParaRPr kumimoji="0" lang="en-US" altLang="fr-FR" sz="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0BDA709-CB82-410F-AE08-95DB57899013}"/>
              </a:ext>
            </a:extLst>
          </p:cNvPr>
          <p:cNvSpPr/>
          <p:nvPr/>
        </p:nvSpPr>
        <p:spPr>
          <a:xfrm>
            <a:off x="647700" y="2136489"/>
            <a:ext cx="3890963" cy="3239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lvl="0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n-GB" sz="1000" dirty="0"/>
              <a:t>Reduction of maintenance cost (spare parts+ intervention) up to 60%</a:t>
            </a:r>
          </a:p>
          <a:p>
            <a:pPr lvl="0" eaLnBrk="0" hangingPunct="0">
              <a:buClr>
                <a:srgbClr val="E64B00"/>
              </a:buClr>
              <a:defRPr/>
            </a:pPr>
            <a:r>
              <a:rPr lang="en-GB" sz="1000" dirty="0">
                <a:solidFill>
                  <a:srgbClr val="000000"/>
                </a:solidFill>
              </a:rPr>
              <a:t> i.e.  Bottlewasher HD-</a:t>
            </a:r>
            <a:r>
              <a:rPr lang="en-GB" sz="1000" dirty="0" err="1">
                <a:solidFill>
                  <a:srgbClr val="000000"/>
                </a:solidFill>
              </a:rPr>
              <a:t>ht</a:t>
            </a:r>
            <a:r>
              <a:rPr lang="en-GB" sz="1000" dirty="0">
                <a:solidFill>
                  <a:srgbClr val="000000"/>
                </a:solidFill>
              </a:rPr>
              <a:t> 95-140/46</a:t>
            </a:r>
          </a:p>
          <a:p>
            <a:pPr lvl="0" eaLnBrk="0" hangingPunct="0">
              <a:buClr>
                <a:srgbClr val="E64B00"/>
              </a:buClr>
              <a:defRPr/>
            </a:pPr>
            <a:r>
              <a:rPr lang="en-GB" sz="1000" dirty="0">
                <a:solidFill>
                  <a:srgbClr val="000000"/>
                </a:solidFill>
              </a:rPr>
              <a:t>      Original Infeed System	         </a:t>
            </a:r>
            <a:r>
              <a:rPr lang="en-GB" sz="1000" dirty="0">
                <a:solidFill>
                  <a:srgbClr val="000000"/>
                </a:solidFill>
                <a:sym typeface="Wingdings" panose="05000000000000000000" pitchFamily="2" charset="2"/>
              </a:rPr>
              <a:t>  50 k€/year</a:t>
            </a:r>
            <a:endParaRPr lang="en-GB" sz="1000" dirty="0">
              <a:solidFill>
                <a:srgbClr val="000000"/>
              </a:solidFill>
            </a:endParaRPr>
          </a:p>
          <a:p>
            <a:pPr lvl="0" eaLnBrk="0" hangingPunct="0">
              <a:buClr>
                <a:srgbClr val="E64B00"/>
              </a:buClr>
              <a:defRPr/>
            </a:pPr>
            <a:r>
              <a:rPr lang="en-GB" sz="1000" dirty="0">
                <a:solidFill>
                  <a:srgbClr val="000000"/>
                </a:solidFill>
              </a:rPr>
              <a:t>      High Speed Infeed System	         </a:t>
            </a:r>
            <a:r>
              <a:rPr lang="en-GB" sz="1000" dirty="0">
                <a:solidFill>
                  <a:srgbClr val="000000"/>
                </a:solidFill>
                <a:sym typeface="Wingdings" panose="05000000000000000000" pitchFamily="2" charset="2"/>
              </a:rPr>
              <a:t>  20 k€/year</a:t>
            </a:r>
            <a:endParaRPr lang="en-GB" sz="1000" dirty="0">
              <a:solidFill>
                <a:srgbClr val="000000"/>
              </a:solidFill>
            </a:endParaRPr>
          </a:p>
          <a:p>
            <a:pPr lvl="0" eaLnBrk="0" hangingPunct="0">
              <a:buClr>
                <a:srgbClr val="E64B00"/>
              </a:buClr>
              <a:defRPr/>
            </a:pPr>
            <a:r>
              <a:rPr lang="en-GB" sz="1000" dirty="0">
                <a:solidFill>
                  <a:srgbClr val="000000"/>
                </a:solidFill>
              </a:rPr>
              <a:t>     </a:t>
            </a:r>
            <a:r>
              <a:rPr lang="en-GB" sz="1000" b="1" dirty="0">
                <a:solidFill>
                  <a:srgbClr val="FF0000"/>
                </a:solidFill>
              </a:rPr>
              <a:t>Maintenance saving            	        </a:t>
            </a:r>
            <a:r>
              <a:rPr lang="en-GB" sz="1000" b="1" dirty="0">
                <a:solidFill>
                  <a:srgbClr val="FF0000"/>
                </a:solidFill>
                <a:sym typeface="Wingdings" panose="05000000000000000000" pitchFamily="2" charset="2"/>
              </a:rPr>
              <a:t>  up to 30</a:t>
            </a:r>
            <a:r>
              <a:rPr lang="en-GB" sz="1000" b="1" dirty="0">
                <a:solidFill>
                  <a:srgbClr val="FF0000"/>
                </a:solidFill>
              </a:rPr>
              <a:t> k€/year</a:t>
            </a:r>
          </a:p>
          <a:p>
            <a:pPr marL="182563" lvl="0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n-GB" sz="1000" dirty="0">
                <a:solidFill>
                  <a:srgbClr val="000000"/>
                </a:solidFill>
              </a:rPr>
              <a:t>Resetting safeties with gearmotors and not manually, shortening recovery times and increasing efficiency up to 0,3%</a:t>
            </a:r>
          </a:p>
          <a:p>
            <a:pPr lvl="0" eaLnBrk="0" hangingPunct="0">
              <a:buClr>
                <a:srgbClr val="E64B00"/>
              </a:buClr>
              <a:defRPr/>
            </a:pPr>
            <a:r>
              <a:rPr lang="en-GB" sz="1000" dirty="0">
                <a:solidFill>
                  <a:srgbClr val="000000"/>
                </a:solidFill>
              </a:rPr>
              <a:t>i.e.  Bottlewasher “</a:t>
            </a:r>
            <a:r>
              <a:rPr lang="en-GB" sz="1000" dirty="0" err="1">
                <a:solidFill>
                  <a:srgbClr val="000000"/>
                </a:solidFill>
              </a:rPr>
              <a:t>Oceano</a:t>
            </a:r>
            <a:r>
              <a:rPr lang="en-GB" sz="1000" dirty="0">
                <a:solidFill>
                  <a:srgbClr val="000000"/>
                </a:solidFill>
              </a:rPr>
              <a:t>” efficiency 80% with 15% of total</a:t>
            </a:r>
          </a:p>
          <a:p>
            <a:pPr lvl="0" eaLnBrk="0" hangingPunct="0">
              <a:buClr>
                <a:srgbClr val="E64B00"/>
              </a:buClr>
              <a:defRPr/>
            </a:pPr>
            <a:r>
              <a:rPr lang="en-GB" sz="1000" dirty="0">
                <a:solidFill>
                  <a:srgbClr val="000000"/>
                </a:solidFill>
              </a:rPr>
              <a:t>       downtime due to bottle broken/fallen at the infeed</a:t>
            </a:r>
          </a:p>
          <a:p>
            <a:pPr lvl="0" eaLnBrk="0" hangingPunct="0">
              <a:buClr>
                <a:srgbClr val="E64B00"/>
              </a:buClr>
              <a:defRPr/>
            </a:pPr>
            <a:r>
              <a:rPr lang="en-GB" sz="1000" b="1" dirty="0">
                <a:solidFill>
                  <a:srgbClr val="FF0000"/>
                </a:solidFill>
              </a:rPr>
              <a:t>      Efficiency            	        </a:t>
            </a:r>
            <a:r>
              <a:rPr lang="en-GB" sz="1000" b="1" dirty="0">
                <a:solidFill>
                  <a:srgbClr val="FF0000"/>
                </a:solidFill>
                <a:sym typeface="Wingdings" panose="05000000000000000000" pitchFamily="2" charset="2"/>
              </a:rPr>
              <a:t>  up to +0,3%</a:t>
            </a:r>
            <a:endParaRPr lang="en-GB" sz="1000" dirty="0"/>
          </a:p>
          <a:p>
            <a:pPr marL="182563" lvl="0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n-GB" sz="1000" dirty="0"/>
              <a:t>Low skills required for the technicians involved in maintenance/overhaul operations</a:t>
            </a:r>
          </a:p>
          <a:p>
            <a:pPr marL="182563" lvl="0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n-GB" sz="1000" dirty="0"/>
              <a:t>Elimination of risk of lack of spare part supplies for the load because these are obsolete.</a:t>
            </a:r>
          </a:p>
          <a:p>
            <a:pPr marL="182563" lvl="0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n-GB" sz="1000" dirty="0"/>
              <a:t>Protection against overloads by pneumatic torque limiters</a:t>
            </a:r>
          </a:p>
          <a:p>
            <a:pPr marL="182563" lvl="0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n-GB" sz="1000" dirty="0"/>
              <a:t>Possibility of adjusting the speed of the infeed belts for the various sizes directly from the control panel</a:t>
            </a:r>
            <a:r>
              <a:rPr lang="en-GB" sz="1200" dirty="0"/>
              <a:t>.</a:t>
            </a:r>
          </a:p>
        </p:txBody>
      </p:sp>
      <p:grpSp>
        <p:nvGrpSpPr>
          <p:cNvPr id="26" name="Group 2">
            <a:extLst>
              <a:ext uri="{FF2B5EF4-FFF2-40B4-BE49-F238E27FC236}">
                <a16:creationId xmlns:a16="http://schemas.microsoft.com/office/drawing/2014/main" id="{70875772-EF8A-4210-B496-ED09AD414CF9}"/>
              </a:ext>
            </a:extLst>
          </p:cNvPr>
          <p:cNvGrpSpPr>
            <a:grpSpLocks/>
          </p:cNvGrpSpPr>
          <p:nvPr/>
        </p:nvGrpSpPr>
        <p:grpSpPr bwMode="auto">
          <a:xfrm>
            <a:off x="649288" y="1748278"/>
            <a:ext cx="7991475" cy="4034213"/>
            <a:chOff x="650875" y="1906524"/>
            <a:chExt cx="7991475" cy="4042232"/>
          </a:xfrm>
        </p:grpSpPr>
        <p:sp>
          <p:nvSpPr>
            <p:cNvPr id="27" name="Rechteck 3">
              <a:extLst>
                <a:ext uri="{FF2B5EF4-FFF2-40B4-BE49-F238E27FC236}">
                  <a16:creationId xmlns:a16="http://schemas.microsoft.com/office/drawing/2014/main" id="{EC02736A-70C0-40D6-9004-318ACE715A90}"/>
                </a:ext>
              </a:extLst>
            </p:cNvPr>
            <p:cNvSpPr/>
            <p:nvPr/>
          </p:nvSpPr>
          <p:spPr>
            <a:xfrm>
              <a:off x="650875" y="1906525"/>
              <a:ext cx="3889375" cy="376280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anchor="ctr"/>
            <a:lstStyle/>
            <a:p>
              <a:pPr lvl="0">
                <a:spcBef>
                  <a:spcPts val="300"/>
                </a:spcBef>
                <a:buClr>
                  <a:srgbClr val="FF6600"/>
                </a:buClr>
                <a:defRPr/>
              </a:pPr>
              <a:r>
                <a:rPr lang="de-DE" sz="1400" b="1" dirty="0">
                  <a:solidFill>
                    <a:srgbClr val="FFFFFF"/>
                  </a:solidFill>
                  <a:ea typeface="MS PGothic" pitchFamily="34" charset="-128"/>
                </a:rPr>
                <a:t>NUTZEN UND VORTEILE</a:t>
              </a:r>
            </a:p>
          </p:txBody>
        </p:sp>
        <p:sp>
          <p:nvSpPr>
            <p:cNvPr id="39" name="Rechteck 4">
              <a:extLst>
                <a:ext uri="{FF2B5EF4-FFF2-40B4-BE49-F238E27FC236}">
                  <a16:creationId xmlns:a16="http://schemas.microsoft.com/office/drawing/2014/main" id="{E2E40832-DC8A-4C2C-8C8F-C265F9950697}"/>
                </a:ext>
              </a:extLst>
            </p:cNvPr>
            <p:cNvSpPr>
              <a:spLocks/>
            </p:cNvSpPr>
            <p:nvPr/>
          </p:nvSpPr>
          <p:spPr>
            <a:xfrm>
              <a:off x="650875" y="2295507"/>
              <a:ext cx="3889375" cy="36532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/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64B00"/>
                </a:buClr>
                <a:buSzTx/>
                <a:buFont typeface="Wingdings" charset="2"/>
                <a:buChar char="§"/>
                <a:tabLst/>
                <a:defRPr/>
              </a:pPr>
              <a:endPara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Rechteck 11">
              <a:extLst>
                <a:ext uri="{FF2B5EF4-FFF2-40B4-BE49-F238E27FC236}">
                  <a16:creationId xmlns:a16="http://schemas.microsoft.com/office/drawing/2014/main" id="{CE2626AF-C63B-4CDF-852C-D835D981DCB6}"/>
                </a:ext>
              </a:extLst>
            </p:cNvPr>
            <p:cNvSpPr/>
            <p:nvPr/>
          </p:nvSpPr>
          <p:spPr>
            <a:xfrm>
              <a:off x="4752975" y="1906524"/>
              <a:ext cx="3889375" cy="388983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anchor="ctr"/>
            <a:lstStyle/>
            <a:p>
              <a:pPr marL="190500" lvl="0" indent="-190500" fontAlgn="base">
                <a:spcBef>
                  <a:spcPts val="300"/>
                </a:spcBef>
                <a:buClr>
                  <a:srgbClr val="E64B00"/>
                </a:buClr>
                <a:defRPr/>
              </a:pPr>
              <a:r>
                <a:rPr lang="de-DE" sz="1400" b="1" noProof="1">
                  <a:solidFill>
                    <a:srgbClr val="FFFFFF"/>
                  </a:solidFill>
                  <a:latin typeface="Arial" charset="0"/>
                  <a:cs typeface="Arial" charset="0"/>
                </a:rPr>
                <a:t>BESCHREIBUNG</a:t>
              </a:r>
            </a:p>
          </p:txBody>
        </p:sp>
        <p:sp>
          <p:nvSpPr>
            <p:cNvPr id="41" name="Rechteck 12">
              <a:extLst>
                <a:ext uri="{FF2B5EF4-FFF2-40B4-BE49-F238E27FC236}">
                  <a16:creationId xmlns:a16="http://schemas.microsoft.com/office/drawing/2014/main" id="{9E988B69-F710-4A06-A584-06AFA597C306}"/>
                </a:ext>
              </a:extLst>
            </p:cNvPr>
            <p:cNvSpPr>
              <a:spLocks/>
            </p:cNvSpPr>
            <p:nvPr/>
          </p:nvSpPr>
          <p:spPr>
            <a:xfrm>
              <a:off x="4752975" y="2295508"/>
              <a:ext cx="3889375" cy="3653248"/>
            </a:xfrm>
            <a:prstGeom prst="rect">
              <a:avLst/>
            </a:prstGeom>
            <a:noFill/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/>
            <a:lstStyle/>
            <a:p>
              <a:pPr marL="342900" lvl="0" indent="-342900" fontAlgn="base">
                <a:spcBef>
                  <a:spcPct val="0"/>
                </a:spcBef>
                <a:spcAft>
                  <a:spcPct val="0"/>
                </a:spcAft>
                <a:buClr>
                  <a:srgbClr val="E64B00"/>
                </a:buClr>
                <a:buFont typeface="Wingdings" charset="2"/>
                <a:buChar char="§"/>
                <a:defRPr/>
              </a:pPr>
              <a:endParaRPr lang="en-GB" altLang="zh-CN" sz="1200" dirty="0">
                <a:solidFill>
                  <a:srgbClr val="000000"/>
                </a:solidFill>
                <a:ea typeface="宋体" charset="-122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E64B00"/>
                </a:buClr>
                <a:buSzTx/>
                <a:buFont typeface="Wingdings" charset="2"/>
                <a:buChar char="§"/>
                <a:tabLst/>
                <a:defRPr/>
              </a:pP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charset="-122"/>
                <a:cs typeface="+mn-cs"/>
              </a:endParaRP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0E4AD564-44D4-4D43-A7C0-4E226FF11A2C}"/>
              </a:ext>
            </a:extLst>
          </p:cNvPr>
          <p:cNvSpPr/>
          <p:nvPr/>
        </p:nvSpPr>
        <p:spPr>
          <a:xfrm>
            <a:off x="649288" y="2136409"/>
            <a:ext cx="3890963" cy="3239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lvl="0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n-GB" sz="1000" dirty="0"/>
              <a:t>Reduction of maintenance cost (spare parts+ intervention) up to 60%</a:t>
            </a:r>
          </a:p>
          <a:p>
            <a:pPr lvl="0" eaLnBrk="0" hangingPunct="0">
              <a:buClr>
                <a:srgbClr val="E64B00"/>
              </a:buClr>
              <a:defRPr/>
            </a:pPr>
            <a:r>
              <a:rPr lang="en-GB" sz="1000" dirty="0">
                <a:solidFill>
                  <a:srgbClr val="000000"/>
                </a:solidFill>
              </a:rPr>
              <a:t> i.e.  Bottlewasher HD-</a:t>
            </a:r>
            <a:r>
              <a:rPr lang="en-GB" sz="1000" dirty="0" err="1">
                <a:solidFill>
                  <a:srgbClr val="000000"/>
                </a:solidFill>
              </a:rPr>
              <a:t>ht</a:t>
            </a:r>
            <a:r>
              <a:rPr lang="en-GB" sz="1000" dirty="0">
                <a:solidFill>
                  <a:srgbClr val="000000"/>
                </a:solidFill>
              </a:rPr>
              <a:t> 95-140/46</a:t>
            </a:r>
          </a:p>
          <a:p>
            <a:pPr lvl="0" eaLnBrk="0" hangingPunct="0">
              <a:buClr>
                <a:srgbClr val="E64B00"/>
              </a:buClr>
              <a:defRPr/>
            </a:pPr>
            <a:r>
              <a:rPr lang="en-GB" sz="1000" dirty="0">
                <a:solidFill>
                  <a:srgbClr val="000000"/>
                </a:solidFill>
              </a:rPr>
              <a:t>      Original Infeed System	         </a:t>
            </a:r>
            <a:r>
              <a:rPr lang="en-GB" sz="1000" dirty="0">
                <a:solidFill>
                  <a:srgbClr val="000000"/>
                </a:solidFill>
                <a:sym typeface="Wingdings" panose="05000000000000000000" pitchFamily="2" charset="2"/>
              </a:rPr>
              <a:t>  50 k€/year</a:t>
            </a:r>
            <a:endParaRPr lang="en-GB" sz="1000" dirty="0">
              <a:solidFill>
                <a:srgbClr val="000000"/>
              </a:solidFill>
            </a:endParaRPr>
          </a:p>
          <a:p>
            <a:pPr lvl="0" eaLnBrk="0" hangingPunct="0">
              <a:buClr>
                <a:srgbClr val="E64B00"/>
              </a:buClr>
              <a:defRPr/>
            </a:pPr>
            <a:r>
              <a:rPr lang="en-GB" sz="1000" dirty="0">
                <a:solidFill>
                  <a:srgbClr val="000000"/>
                </a:solidFill>
              </a:rPr>
              <a:t>      High Speed Infeed System	         </a:t>
            </a:r>
            <a:r>
              <a:rPr lang="en-GB" sz="1000" dirty="0">
                <a:solidFill>
                  <a:srgbClr val="000000"/>
                </a:solidFill>
                <a:sym typeface="Wingdings" panose="05000000000000000000" pitchFamily="2" charset="2"/>
              </a:rPr>
              <a:t>  20 k€/year</a:t>
            </a:r>
            <a:endParaRPr lang="en-GB" sz="1000" dirty="0">
              <a:solidFill>
                <a:srgbClr val="000000"/>
              </a:solidFill>
            </a:endParaRPr>
          </a:p>
          <a:p>
            <a:pPr lvl="0" eaLnBrk="0" hangingPunct="0">
              <a:buClr>
                <a:srgbClr val="E64B00"/>
              </a:buClr>
              <a:defRPr/>
            </a:pPr>
            <a:r>
              <a:rPr lang="en-GB" sz="1000" dirty="0">
                <a:solidFill>
                  <a:srgbClr val="000000"/>
                </a:solidFill>
              </a:rPr>
              <a:t>     </a:t>
            </a:r>
            <a:r>
              <a:rPr lang="en-GB" sz="1000" b="1" dirty="0">
                <a:solidFill>
                  <a:srgbClr val="FF0000"/>
                </a:solidFill>
              </a:rPr>
              <a:t>Maintenance saving            	        </a:t>
            </a:r>
            <a:r>
              <a:rPr lang="en-GB" sz="1000" b="1" dirty="0">
                <a:solidFill>
                  <a:srgbClr val="FF0000"/>
                </a:solidFill>
                <a:sym typeface="Wingdings" panose="05000000000000000000" pitchFamily="2" charset="2"/>
              </a:rPr>
              <a:t>  up to 30</a:t>
            </a:r>
            <a:r>
              <a:rPr lang="en-GB" sz="1000" b="1" dirty="0">
                <a:solidFill>
                  <a:srgbClr val="FF0000"/>
                </a:solidFill>
              </a:rPr>
              <a:t> k€/year</a:t>
            </a:r>
          </a:p>
          <a:p>
            <a:pPr marL="182563" lvl="0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n-GB" sz="1000" dirty="0">
                <a:solidFill>
                  <a:srgbClr val="000000"/>
                </a:solidFill>
              </a:rPr>
              <a:t>Resetting safeties with gearmotors and not manually, shortening recovery times and increasing efficiency up to 0,3%</a:t>
            </a:r>
          </a:p>
          <a:p>
            <a:pPr lvl="0" eaLnBrk="0" hangingPunct="0">
              <a:buClr>
                <a:srgbClr val="E64B00"/>
              </a:buClr>
              <a:defRPr/>
            </a:pPr>
            <a:r>
              <a:rPr lang="en-GB" sz="1000" dirty="0">
                <a:solidFill>
                  <a:srgbClr val="000000"/>
                </a:solidFill>
              </a:rPr>
              <a:t>i.e.  Bottlewasher “</a:t>
            </a:r>
            <a:r>
              <a:rPr lang="en-GB" sz="1000" dirty="0" err="1">
                <a:solidFill>
                  <a:srgbClr val="000000"/>
                </a:solidFill>
              </a:rPr>
              <a:t>Oceano</a:t>
            </a:r>
            <a:r>
              <a:rPr lang="en-GB" sz="1000" dirty="0">
                <a:solidFill>
                  <a:srgbClr val="000000"/>
                </a:solidFill>
              </a:rPr>
              <a:t>” efficiency 80% with 15% of total</a:t>
            </a:r>
          </a:p>
          <a:p>
            <a:pPr lvl="0" eaLnBrk="0" hangingPunct="0">
              <a:buClr>
                <a:srgbClr val="E64B00"/>
              </a:buClr>
              <a:defRPr/>
            </a:pPr>
            <a:r>
              <a:rPr lang="en-GB" sz="1000" dirty="0">
                <a:solidFill>
                  <a:srgbClr val="000000"/>
                </a:solidFill>
              </a:rPr>
              <a:t>       downtime due to bottle broken/fallen at the infeed</a:t>
            </a:r>
          </a:p>
          <a:p>
            <a:pPr lvl="0" eaLnBrk="0" hangingPunct="0">
              <a:buClr>
                <a:srgbClr val="E64B00"/>
              </a:buClr>
              <a:defRPr/>
            </a:pPr>
            <a:r>
              <a:rPr lang="en-GB" sz="1000" b="1" dirty="0">
                <a:solidFill>
                  <a:srgbClr val="FF0000"/>
                </a:solidFill>
              </a:rPr>
              <a:t>      Efficiency            	        </a:t>
            </a:r>
            <a:r>
              <a:rPr lang="en-GB" sz="1000" b="1" dirty="0">
                <a:solidFill>
                  <a:srgbClr val="FF0000"/>
                </a:solidFill>
                <a:sym typeface="Wingdings" panose="05000000000000000000" pitchFamily="2" charset="2"/>
              </a:rPr>
              <a:t>  up to +0,3%</a:t>
            </a:r>
            <a:endParaRPr lang="en-GB" sz="1000" dirty="0"/>
          </a:p>
          <a:p>
            <a:pPr marL="182563" lvl="0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n-GB" sz="1000" dirty="0"/>
              <a:t>Low skills required for the technicians involved in maintenance/overhaul operations</a:t>
            </a:r>
          </a:p>
          <a:p>
            <a:pPr marL="182563" lvl="0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n-GB" sz="1000" dirty="0"/>
              <a:t>Elimination of risk of lack of spare part supplies for the load because these are obsolete.</a:t>
            </a:r>
          </a:p>
          <a:p>
            <a:pPr marL="182563" lvl="0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n-GB" sz="1000" dirty="0"/>
              <a:t>Protection against overloads by pneumatic torque limiters</a:t>
            </a:r>
          </a:p>
          <a:p>
            <a:pPr marL="182563" lvl="0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n-GB" sz="1000" dirty="0"/>
              <a:t>Possibility of adjusting the speed of the infeed belts for the various sizes directly from the control panel</a:t>
            </a:r>
            <a:r>
              <a:rPr lang="en-GB" sz="1200" dirty="0"/>
              <a:t>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E7046A7-B188-4D02-9084-AC32E859DF0B}"/>
              </a:ext>
            </a:extLst>
          </p:cNvPr>
          <p:cNvSpPr/>
          <p:nvPr/>
        </p:nvSpPr>
        <p:spPr>
          <a:xfrm>
            <a:off x="4756259" y="2136409"/>
            <a:ext cx="38909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Clr>
                <a:srgbClr val="E64B00"/>
              </a:buClr>
              <a:buFont typeface="Wingdings" charset="2"/>
              <a:buChar char="§"/>
              <a:defRPr/>
            </a:pPr>
            <a:r>
              <a:rPr lang="en-GB" altLang="zh-CN" sz="1000" dirty="0">
                <a:solidFill>
                  <a:srgbClr val="000000"/>
                </a:solidFill>
                <a:ea typeface="宋体" charset="-122"/>
              </a:rPr>
              <a:t>Replacement of loading unit with a simpler new model and with less wear parts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Clr>
                <a:srgbClr val="E64B00"/>
              </a:buClr>
              <a:buFont typeface="Wingdings" charset="2"/>
              <a:buChar char="§"/>
              <a:defRPr/>
            </a:pPr>
            <a:r>
              <a:rPr lang="en-GB" altLang="zh-CN" sz="1000" dirty="0">
                <a:solidFill>
                  <a:srgbClr val="000000"/>
                </a:solidFill>
                <a:ea typeface="宋体" charset="-122"/>
              </a:rPr>
              <a:t>The system also includes a pneumatic safety system on both main shafts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Clr>
                <a:srgbClr val="E64B00"/>
              </a:buClr>
              <a:buFont typeface="Wingdings" charset="2"/>
              <a:buChar char="§"/>
              <a:defRPr/>
            </a:pPr>
            <a:r>
              <a:rPr lang="en-GB" altLang="zh-CN" sz="1000" dirty="0">
                <a:solidFill>
                  <a:srgbClr val="000000"/>
                </a:solidFill>
                <a:ea typeface="宋体" charset="-122"/>
              </a:rPr>
              <a:t>The position is restored by the action of dedicated gearmotors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Clr>
                <a:srgbClr val="E64B00"/>
              </a:buClr>
              <a:buFont typeface="Wingdings" charset="2"/>
              <a:buChar char="§"/>
              <a:defRPr/>
            </a:pPr>
            <a:r>
              <a:rPr lang="en-GB" altLang="zh-CN" sz="1000" dirty="0">
                <a:solidFill>
                  <a:srgbClr val="000000"/>
                </a:solidFill>
                <a:ea typeface="宋体" charset="-122"/>
              </a:rPr>
              <a:t>The conveyor belts feeding the bottles to the inserter fingers are operated by a special gearmotor with inverter.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Clr>
                <a:srgbClr val="E64B00"/>
              </a:buClr>
              <a:buFont typeface="Wingdings" charset="2"/>
              <a:buChar char="§"/>
              <a:defRPr/>
            </a:pPr>
            <a:r>
              <a:rPr lang="en-GB" altLang="zh-CN" sz="1000" dirty="0">
                <a:solidFill>
                  <a:srgbClr val="000000"/>
                </a:solidFill>
                <a:ea typeface="宋体" charset="-122"/>
              </a:rPr>
              <a:t>Load shafts drive by means of toothed belt</a:t>
            </a:r>
          </a:p>
        </p:txBody>
      </p:sp>
      <p:pic>
        <p:nvPicPr>
          <p:cNvPr id="45" name="Immagine 27">
            <a:extLst>
              <a:ext uri="{FF2B5EF4-FFF2-40B4-BE49-F238E27FC236}">
                <a16:creationId xmlns:a16="http://schemas.microsoft.com/office/drawing/2014/main" id="{A756BB31-CDC4-461E-8209-6E57AB66DB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8873" y="3776863"/>
            <a:ext cx="2848124" cy="16471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14872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3"/>
  <p:tag name="ARTICULATE_PROJECT_OPEN" val="0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NewSidel_Template_4x3_with add layouts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ewSidel_Template_4x3_v10_FINAL.potx" id="{6B388DF2-1B4D-4AB9-B9B5-FAFCF51DED0E}" vid="{83DBA8D9-CEC6-4E0F-89EE-7CD510D47F2C}"/>
    </a:ext>
  </a:extLst>
</a:theme>
</file>

<file path=ppt/theme/theme2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EN-modele</Template>
  <TotalTime>4976</TotalTime>
  <Words>161</Words>
  <Application>Microsoft Office PowerPoint</Application>
  <PresentationFormat>On-screen Show (4:3)</PresentationFormat>
  <Paragraphs>38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MS PGothic</vt:lpstr>
      <vt:lpstr>宋体</vt:lpstr>
      <vt:lpstr>Arial</vt:lpstr>
      <vt:lpstr>Wingdings</vt:lpstr>
      <vt:lpstr>1_NewSidel_Template_4x3_with add layouts</vt:lpstr>
      <vt:lpstr>think-cell Folie</vt:lpstr>
      <vt:lpstr>Steigern Sie die Anlageneffizienz um bis zu 0,3% und reduzieren Sie die Wartungskosten</vt:lpstr>
    </vt:vector>
  </TitlesOfParts>
  <Company>Sidel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an example  of a presentation title</dc:title>
  <dc:creator>FERROZZI, MARCELLO</dc:creator>
  <cp:lastModifiedBy>Sorega, Dan</cp:lastModifiedBy>
  <cp:revision>84</cp:revision>
  <dcterms:created xsi:type="dcterms:W3CDTF">2018-02-10T17:04:39Z</dcterms:created>
  <dcterms:modified xsi:type="dcterms:W3CDTF">2021-06-16T12:11:58Z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1F47552F-2D7C-4099-8EF3-419AFDBA81FA</vt:lpwstr>
  </property>
  <property fmtid="{D5CDD505-2E9C-101B-9397-08002B2CF9AE}" pid="3" name="ArticulatePath">
    <vt:lpwstr>Sidel_Template_4x3_opt</vt:lpwstr>
  </property>
  <property fmtid="{D5CDD505-2E9C-101B-9397-08002B2CF9AE}" pid="4" name="MSIP_Label_e35bb0a3-90cf-41a8-939e-500b35438edf_Enabled">
    <vt:lpwstr>True</vt:lpwstr>
  </property>
  <property fmtid="{D5CDD505-2E9C-101B-9397-08002B2CF9AE}" pid="5" name="MSIP_Label_e35bb0a3-90cf-41a8-939e-500b35438edf_SiteId">
    <vt:lpwstr>2390cbd1-e663-4321-bc93-ba298637ce52</vt:lpwstr>
  </property>
  <property fmtid="{D5CDD505-2E9C-101B-9397-08002B2CF9AE}" pid="6" name="MSIP_Label_e35bb0a3-90cf-41a8-939e-500b35438edf_Owner">
    <vt:lpwstr>107200@sidel.com</vt:lpwstr>
  </property>
  <property fmtid="{D5CDD505-2E9C-101B-9397-08002B2CF9AE}" pid="7" name="MSIP_Label_e35bb0a3-90cf-41a8-939e-500b35438edf_SetDate">
    <vt:lpwstr>2017-09-26T14:43:53.5499116+02:00</vt:lpwstr>
  </property>
  <property fmtid="{D5CDD505-2E9C-101B-9397-08002B2CF9AE}" pid="8" name="MSIP_Label_e35bb0a3-90cf-41a8-939e-500b35438edf_Name">
    <vt:lpwstr>Sidel-Confidential</vt:lpwstr>
  </property>
  <property fmtid="{D5CDD505-2E9C-101B-9397-08002B2CF9AE}" pid="9" name="MSIP_Label_e35bb0a3-90cf-41a8-939e-500b35438edf_Application">
    <vt:lpwstr>Microsoft Azure Information Protection</vt:lpwstr>
  </property>
  <property fmtid="{D5CDD505-2E9C-101B-9397-08002B2CF9AE}" pid="10" name="MSIP_Label_e35bb0a3-90cf-41a8-939e-500b35438edf_Extended_MSFT_Method">
    <vt:lpwstr>Automatic</vt:lpwstr>
  </property>
  <property fmtid="{D5CDD505-2E9C-101B-9397-08002B2CF9AE}" pid="11" name="MSIP_Label_94480757-a570-4f64-84e7-c5b3ffe9d573_Enabled">
    <vt:lpwstr>true</vt:lpwstr>
  </property>
  <property fmtid="{D5CDD505-2E9C-101B-9397-08002B2CF9AE}" pid="12" name="MSIP_Label_94480757-a570-4f64-84e7-c5b3ffe9d573_SetDate">
    <vt:lpwstr>2021-06-16T12:11:58Z</vt:lpwstr>
  </property>
  <property fmtid="{D5CDD505-2E9C-101B-9397-08002B2CF9AE}" pid="13" name="MSIP_Label_94480757-a570-4f64-84e7-c5b3ffe9d573_Method">
    <vt:lpwstr>Standard</vt:lpwstr>
  </property>
  <property fmtid="{D5CDD505-2E9C-101B-9397-08002B2CF9AE}" pid="14" name="MSIP_Label_94480757-a570-4f64-84e7-c5b3ffe9d573_Name">
    <vt:lpwstr>General</vt:lpwstr>
  </property>
  <property fmtid="{D5CDD505-2E9C-101B-9397-08002B2CF9AE}" pid="15" name="MSIP_Label_94480757-a570-4f64-84e7-c5b3ffe9d573_SiteId">
    <vt:lpwstr>2390cbd1-e663-4321-bc93-ba298637ce52</vt:lpwstr>
  </property>
  <property fmtid="{D5CDD505-2E9C-101B-9397-08002B2CF9AE}" pid="16" name="MSIP_Label_94480757-a570-4f64-84e7-c5b3ffe9d573_ActionId">
    <vt:lpwstr/>
  </property>
  <property fmtid="{D5CDD505-2E9C-101B-9397-08002B2CF9AE}" pid="17" name="MSIP_Label_94480757-a570-4f64-84e7-c5b3ffe9d573_ContentBits">
    <vt:lpwstr>2</vt:lpwstr>
  </property>
</Properties>
</file>