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"/>
  </p:notesMasterIdLst>
  <p:handoutMasterIdLst>
    <p:handoutMasterId r:id="rId4"/>
  </p:handoutMasterIdLst>
  <p:sldIdLst>
    <p:sldId id="370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16/06/2021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073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 June 2021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F4A55A09-6EB7-44B7-A3B2-17F745536A16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18848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48278"/>
            <a:ext cx="7991475" cy="4034213"/>
            <a:chOff x="650875" y="1906524"/>
            <a:chExt cx="7991475" cy="4042232"/>
          </a:xfrm>
        </p:grpSpPr>
        <p:sp>
          <p:nvSpPr>
            <p:cNvPr id="21" name="Rechteck 3"/>
            <p:cNvSpPr/>
            <p:nvPr/>
          </p:nvSpPr>
          <p:spPr>
            <a:xfrm>
              <a:off x="650875" y="1906525"/>
              <a:ext cx="3889375" cy="37628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lvl="0" indent="-342900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GB" altLang="zh-CN" sz="1200" dirty="0">
                <a:solidFill>
                  <a:srgbClr val="000000"/>
                </a:solidFill>
                <a:ea typeface="宋体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8188390" cy="923330"/>
          </a:xfrm>
        </p:spPr>
        <p:txBody>
          <a:bodyPr/>
          <a:lstStyle/>
          <a:p>
            <a:r>
              <a:rPr lang="en-GB" altLang="fr-FR" dirty="0"/>
              <a:t>Increase equipment efficiency up to 0,3% and reduce maintenance cost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33965"/>
            <a:ext cx="7997825" cy="307975"/>
          </a:xfrm>
        </p:spPr>
        <p:txBody>
          <a:bodyPr/>
          <a:lstStyle/>
          <a:p>
            <a:r>
              <a:rPr lang="fr-FR" altLang="fr-FR" dirty="0"/>
              <a:t>High Speed </a:t>
            </a:r>
            <a:r>
              <a:rPr lang="fr-FR" altLang="fr-FR" dirty="0" err="1"/>
              <a:t>Infeed</a:t>
            </a:r>
            <a:r>
              <a:rPr lang="fr-FR" altLang="fr-FR" dirty="0"/>
              <a:t> System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Aft>
                <a:spcPct val="0"/>
              </a:spcAft>
              <a:defRPr/>
            </a:pPr>
            <a:r>
              <a:rPr lang="en-GB" altLang="fr-FR" sz="800" dirty="0">
                <a:solidFill>
                  <a:srgbClr val="000000"/>
                </a:solidFill>
              </a:rPr>
              <a:t>Value: Efficiency, Maintenance, Flexibility, Obsolescence, Safety &amp; </a:t>
            </a:r>
            <a:r>
              <a:rPr lang="en-GB" altLang="fr-FR" sz="800" dirty="0" err="1">
                <a:solidFill>
                  <a:srgbClr val="000000"/>
                </a:solidFill>
              </a:rPr>
              <a:t>Ergonomy</a:t>
            </a:r>
            <a:endParaRPr kumimoji="0" lang="en-GB" alt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Equipment: </a:t>
            </a:r>
            <a:r>
              <a:rPr lang="en-GB" altLang="fr-FR" sz="800" dirty="0" err="1">
                <a:solidFill>
                  <a:srgbClr val="000000"/>
                </a:solidFill>
              </a:rPr>
              <a:t>Oceano</a:t>
            </a:r>
            <a:r>
              <a:rPr lang="en-GB" altLang="fr-FR" sz="800" dirty="0">
                <a:solidFill>
                  <a:srgbClr val="000000"/>
                </a:solidFill>
              </a:rPr>
              <a:t>, HD, Atlantic, RIO, NDE</a:t>
            </a:r>
            <a:endParaRPr kumimoji="0" lang="en-GB" alt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Catalogue code: </a:t>
            </a:r>
            <a:r>
              <a:rPr lang="en-GB" altLang="fr-FR" sz="800" dirty="0">
                <a:solidFill>
                  <a:srgbClr val="000000"/>
                </a:solidFill>
              </a:rPr>
              <a:t>VRB-013</a:t>
            </a:r>
            <a:endParaRPr kumimoji="0" lang="en-GB" alt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136489"/>
            <a:ext cx="3890963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Reduction of maintenance cost (spare parts+ intervention) up to 60%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i.e.  Bottlewasher HD-</a:t>
            </a:r>
            <a:r>
              <a:rPr lang="en-GB" sz="1000" dirty="0" err="1">
                <a:solidFill>
                  <a:srgbClr val="000000"/>
                </a:solidFill>
              </a:rPr>
              <a:t>ht</a:t>
            </a:r>
            <a:r>
              <a:rPr lang="en-GB" sz="1000" dirty="0">
                <a:solidFill>
                  <a:srgbClr val="000000"/>
                </a:solidFill>
              </a:rPr>
              <a:t> 95-140/46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Original Infeed System	         </a:t>
            </a:r>
            <a:r>
              <a:rPr lang="en-GB" sz="1000" dirty="0">
                <a:solidFill>
                  <a:srgbClr val="000000"/>
                </a:solidFill>
                <a:sym typeface="Wingdings" panose="05000000000000000000" pitchFamily="2" charset="2"/>
              </a:rPr>
              <a:t>  50 k€/year</a:t>
            </a:r>
            <a:endParaRPr lang="en-GB" sz="1000" dirty="0">
              <a:solidFill>
                <a:srgbClr val="000000"/>
              </a:solidFill>
            </a:endParaRP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High Speed Infeed System	         </a:t>
            </a:r>
            <a:r>
              <a:rPr lang="en-GB" sz="1000" dirty="0">
                <a:solidFill>
                  <a:srgbClr val="000000"/>
                </a:solidFill>
                <a:sym typeface="Wingdings" panose="05000000000000000000" pitchFamily="2" charset="2"/>
              </a:rPr>
              <a:t>  20 k€/year</a:t>
            </a:r>
            <a:endParaRPr lang="en-GB" sz="1000" dirty="0">
              <a:solidFill>
                <a:srgbClr val="000000"/>
              </a:solidFill>
            </a:endParaRP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</a:t>
            </a:r>
            <a:r>
              <a:rPr lang="en-GB" sz="1000" b="1" dirty="0">
                <a:solidFill>
                  <a:srgbClr val="FF0000"/>
                </a:solidFill>
              </a:rPr>
              <a:t>Maintenance saving            	        </a:t>
            </a:r>
            <a:r>
              <a:rPr lang="en-GB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 up to 30</a:t>
            </a:r>
            <a:r>
              <a:rPr lang="en-GB" sz="1000" b="1" dirty="0">
                <a:solidFill>
                  <a:srgbClr val="FF0000"/>
                </a:solidFill>
              </a:rPr>
              <a:t> k€/year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</a:rPr>
              <a:t>Resetting safeties with gearmotors and not manually, shortening recovery times and increasing efficiency up to 0,3%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i.e.  Bottlewasher “</a:t>
            </a:r>
            <a:r>
              <a:rPr lang="en-GB" sz="1000" dirty="0" err="1">
                <a:solidFill>
                  <a:srgbClr val="000000"/>
                </a:solidFill>
              </a:rPr>
              <a:t>Oceano</a:t>
            </a:r>
            <a:r>
              <a:rPr lang="en-GB" sz="1000" dirty="0">
                <a:solidFill>
                  <a:srgbClr val="000000"/>
                </a:solidFill>
              </a:rPr>
              <a:t>” efficiency 80% with 15% of total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dirty="0">
                <a:solidFill>
                  <a:srgbClr val="000000"/>
                </a:solidFill>
              </a:rPr>
              <a:t>       downtime due to bottle broken/fallen at the infeed</a:t>
            </a:r>
          </a:p>
          <a:p>
            <a:pPr lvl="0" eaLnBrk="0" hangingPunct="0">
              <a:buClr>
                <a:srgbClr val="E64B00"/>
              </a:buClr>
              <a:defRPr/>
            </a:pPr>
            <a:r>
              <a:rPr lang="en-GB" sz="1000" b="1" dirty="0">
                <a:solidFill>
                  <a:srgbClr val="FF0000"/>
                </a:solidFill>
              </a:rPr>
              <a:t>      Efficiency            	        </a:t>
            </a:r>
            <a:r>
              <a:rPr lang="en-GB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  up to +0,3%</a:t>
            </a:r>
            <a:endParaRPr lang="en-GB" sz="1000" dirty="0"/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Low skills required for the technicians involved in maintenance/overhaul operations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Elimination of risk of lack of spare part supplies for the load because these are obsolete.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Protection against overloads by pneumatic torque limiters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000" dirty="0"/>
              <a:t>Possibility of adjusting the speed of the infeed belts for the various sizes directly from the control panel</a:t>
            </a:r>
            <a:r>
              <a:rPr lang="en-GB" sz="1200" dirty="0"/>
              <a:t>.</a:t>
            </a:r>
          </a:p>
        </p:txBody>
      </p:sp>
      <p:pic>
        <p:nvPicPr>
          <p:cNvPr id="14" name="Immagine 27">
            <a:extLst>
              <a:ext uri="{FF2B5EF4-FFF2-40B4-BE49-F238E27FC236}">
                <a16:creationId xmlns:a16="http://schemas.microsoft.com/office/drawing/2014/main" id="{D9F1748D-42FB-4DF8-AA20-097456101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873" y="3776863"/>
            <a:ext cx="2848124" cy="164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4BFA14-CC68-4CCF-BD3F-6B8A36BE471E}"/>
              </a:ext>
            </a:extLst>
          </p:cNvPr>
          <p:cNvSpPr/>
          <p:nvPr/>
        </p:nvSpPr>
        <p:spPr>
          <a:xfrm>
            <a:off x="4751388" y="2136489"/>
            <a:ext cx="3890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Replacement of loading unit with a simpler new model and with less wear parts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The system also includes a pneumatic safety system on both main shafts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The position is restored by the action of dedicated gearmotors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The conveyor belts feeding the bottles to the inserter fingers are operated by a special gearmotor with inverter.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000" dirty="0">
                <a:solidFill>
                  <a:srgbClr val="000000"/>
                </a:solidFill>
                <a:ea typeface="宋体" charset="-122"/>
              </a:rPr>
              <a:t>Load shafts drive by means of toothed belt</a:t>
            </a:r>
          </a:p>
        </p:txBody>
      </p:sp>
    </p:spTree>
    <p:extLst>
      <p:ext uri="{BB962C8B-B14F-4D97-AF65-F5344CB8AC3E}">
        <p14:creationId xmlns:p14="http://schemas.microsoft.com/office/powerpoint/2010/main" val="3407963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4976</TotalTime>
  <Words>136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宋体</vt:lpstr>
      <vt:lpstr>Arial</vt:lpstr>
      <vt:lpstr>Wingdings</vt:lpstr>
      <vt:lpstr>1_NewSidel_Template_4x3_with add layouts</vt:lpstr>
      <vt:lpstr>think-cell Folie</vt:lpstr>
      <vt:lpstr>Increase equipment efficiency up to 0,3% and reduce maintenance cost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82</cp:revision>
  <dcterms:created xsi:type="dcterms:W3CDTF">2018-02-10T17:04:39Z</dcterms:created>
  <dcterms:modified xsi:type="dcterms:W3CDTF">2021-06-16T12:12:11Z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e35bb0a3-90cf-41a8-939e-500b35438edf_Enabled">
    <vt:lpwstr>True</vt:lpwstr>
  </property>
  <property fmtid="{D5CDD505-2E9C-101B-9397-08002B2CF9AE}" pid="5" name="MSIP_Label_e35bb0a3-90cf-41a8-939e-500b35438edf_SiteId">
    <vt:lpwstr>2390cbd1-e663-4321-bc93-ba298637ce52</vt:lpwstr>
  </property>
  <property fmtid="{D5CDD505-2E9C-101B-9397-08002B2CF9AE}" pid="6" name="MSIP_Label_e35bb0a3-90cf-41a8-939e-500b35438edf_Owner">
    <vt:lpwstr>107200@sidel.com</vt:lpwstr>
  </property>
  <property fmtid="{D5CDD505-2E9C-101B-9397-08002B2CF9AE}" pid="7" name="MSIP_Label_e35bb0a3-90cf-41a8-939e-500b35438edf_SetDate">
    <vt:lpwstr>2017-09-26T14:43:53.5499116+02:00</vt:lpwstr>
  </property>
  <property fmtid="{D5CDD505-2E9C-101B-9397-08002B2CF9AE}" pid="8" name="MSIP_Label_e35bb0a3-90cf-41a8-939e-500b35438edf_Name">
    <vt:lpwstr>Sidel-Confidential</vt:lpwstr>
  </property>
  <property fmtid="{D5CDD505-2E9C-101B-9397-08002B2CF9AE}" pid="9" name="MSIP_Label_e35bb0a3-90cf-41a8-939e-500b35438edf_Application">
    <vt:lpwstr>Microsoft Azure Information Protection</vt:lpwstr>
  </property>
  <property fmtid="{D5CDD505-2E9C-101B-9397-08002B2CF9AE}" pid="10" name="MSIP_Label_e35bb0a3-90cf-41a8-939e-500b35438edf_Extended_MSFT_Method">
    <vt:lpwstr>Automatic</vt:lpwstr>
  </property>
  <property fmtid="{D5CDD505-2E9C-101B-9397-08002B2CF9AE}" pid="11" name="MSIP_Label_94480757-a570-4f64-84e7-c5b3ffe9d573_Enabled">
    <vt:lpwstr>true</vt:lpwstr>
  </property>
  <property fmtid="{D5CDD505-2E9C-101B-9397-08002B2CF9AE}" pid="12" name="MSIP_Label_94480757-a570-4f64-84e7-c5b3ffe9d573_SetDate">
    <vt:lpwstr>2021-06-16T12:12:11Z</vt:lpwstr>
  </property>
  <property fmtid="{D5CDD505-2E9C-101B-9397-08002B2CF9AE}" pid="13" name="MSIP_Label_94480757-a570-4f64-84e7-c5b3ffe9d573_Method">
    <vt:lpwstr>Standard</vt:lpwstr>
  </property>
  <property fmtid="{D5CDD505-2E9C-101B-9397-08002B2CF9AE}" pid="14" name="MSIP_Label_94480757-a570-4f64-84e7-c5b3ffe9d573_Name">
    <vt:lpwstr>General</vt:lpwstr>
  </property>
  <property fmtid="{D5CDD505-2E9C-101B-9397-08002B2CF9AE}" pid="15" name="MSIP_Label_94480757-a570-4f64-84e7-c5b3ffe9d573_SiteId">
    <vt:lpwstr>2390cbd1-e663-4321-bc93-ba298637ce52</vt:lpwstr>
  </property>
  <property fmtid="{D5CDD505-2E9C-101B-9397-08002B2CF9AE}" pid="16" name="MSIP_Label_94480757-a570-4f64-84e7-c5b3ffe9d573_ActionId">
    <vt:lpwstr/>
  </property>
  <property fmtid="{D5CDD505-2E9C-101B-9397-08002B2CF9AE}" pid="17" name="MSIP_Label_94480757-a570-4f64-84e7-c5b3ffe9d573_ContentBits">
    <vt:lpwstr>2</vt:lpwstr>
  </property>
</Properties>
</file>