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"/>
  </p:notesMasterIdLst>
  <p:handoutMasterIdLst>
    <p:handoutMasterId r:id="rId4"/>
  </p:handoutMasterIdLst>
  <p:sldIdLst>
    <p:sldId id="946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16/06/2021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0733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4805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7"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 June 2021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,&quot;Top&quot;:521.6203,&quot;Left&quot;:333.911743,&quot;SlideWidth&quot;:720,&quot;SlideHeight&quot;:540}">
            <a:extLst>
              <a:ext uri="{FF2B5EF4-FFF2-40B4-BE49-F238E27FC236}">
                <a16:creationId xmlns:a16="http://schemas.microsoft.com/office/drawing/2014/main" id="{F4A55A09-6EB7-44B7-A3B2-17F745536A16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218848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4">
            <a:extLst>
              <a:ext uri="{FF2B5EF4-FFF2-40B4-BE49-F238E27FC236}">
                <a16:creationId xmlns:a16="http://schemas.microsoft.com/office/drawing/2014/main" id="{1DEE6494-7B4A-4743-A662-1F9A72DA26DD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1803400"/>
            <a:ext cx="7991475" cy="4043363"/>
            <a:chOff x="647700" y="1803400"/>
            <a:chExt cx="7991475" cy="4043363"/>
          </a:xfrm>
        </p:grpSpPr>
        <p:sp>
          <p:nvSpPr>
            <p:cNvPr id="16" name="Rechteck 3">
              <a:extLst>
                <a:ext uri="{FF2B5EF4-FFF2-40B4-BE49-F238E27FC236}">
                  <a16:creationId xmlns:a16="http://schemas.microsoft.com/office/drawing/2014/main" id="{9A83367E-42DA-45A7-992D-7D4CD37FEFE4}"/>
                </a:ext>
              </a:extLst>
            </p:cNvPr>
            <p:cNvSpPr/>
            <p:nvPr/>
          </p:nvSpPr>
          <p:spPr>
            <a:xfrm>
              <a:off x="647700" y="1803400"/>
              <a:ext cx="3889375" cy="390525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buClr>
                  <a:srgbClr val="FF6600"/>
                </a:buClr>
                <a:defRPr/>
              </a:pPr>
              <a:r>
                <a:rPr lang="fr-FR" altLang="fr-FR" sz="1400" b="1" dirty="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rPr>
                <a:t>VALOR Y VENTAJAS</a:t>
              </a:r>
            </a:p>
          </p:txBody>
        </p:sp>
        <p:sp>
          <p:nvSpPr>
            <p:cNvPr id="17" name="Rechteck 4">
              <a:extLst>
                <a:ext uri="{FF2B5EF4-FFF2-40B4-BE49-F238E27FC236}">
                  <a16:creationId xmlns:a16="http://schemas.microsoft.com/office/drawing/2014/main" id="{17B6A8B0-87F8-4AB8-A1C3-AD7D014EF7DD}"/>
                </a:ext>
              </a:extLst>
            </p:cNvPr>
            <p:cNvSpPr>
              <a:spLocks/>
            </p:cNvSpPr>
            <p:nvPr/>
          </p:nvSpPr>
          <p:spPr>
            <a:xfrm>
              <a:off x="647700" y="2193925"/>
              <a:ext cx="3889375" cy="36528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>
              <a:lvl1pPr marL="182563" indent="-1825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45000"/>
                </a:spcBef>
                <a:spcAft>
                  <a:spcPts val="0"/>
                </a:spcAft>
                <a:buClr>
                  <a:srgbClr val="E64B00"/>
                </a:buClr>
                <a:buFont typeface="Wingdings" pitchFamily="2" charset="2"/>
                <a:buChar char="§"/>
                <a:defRPr/>
              </a:pPr>
              <a:endParaRPr lang="de-CH" altLang="fr-FR" sz="1050" dirty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22" name="Rechteck 11">
              <a:extLst>
                <a:ext uri="{FF2B5EF4-FFF2-40B4-BE49-F238E27FC236}">
                  <a16:creationId xmlns:a16="http://schemas.microsoft.com/office/drawing/2014/main" id="{98E519DC-B034-4B23-A545-D801F7FAA4F4}"/>
                </a:ext>
              </a:extLst>
            </p:cNvPr>
            <p:cNvSpPr/>
            <p:nvPr/>
          </p:nvSpPr>
          <p:spPr>
            <a:xfrm>
              <a:off x="4749800" y="1803400"/>
              <a:ext cx="3889375" cy="390525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>
              <a:lvl1pPr marL="190500" indent="-1905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buClr>
                  <a:srgbClr val="E64B00"/>
                </a:buClr>
                <a:defRPr/>
              </a:pPr>
              <a:r>
                <a:rPr lang="fr-FR" altLang="fr-FR" sz="1400" b="1" dirty="0">
                  <a:solidFill>
                    <a:srgbClr val="FFFFFF"/>
                  </a:solidFill>
                  <a:cs typeface="Arial" charset="0"/>
                </a:rPr>
                <a:t>DESCRIPCIÓN</a:t>
              </a:r>
              <a:endParaRPr lang="fr-FR" alt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Rechteck 12">
              <a:extLst>
                <a:ext uri="{FF2B5EF4-FFF2-40B4-BE49-F238E27FC236}">
                  <a16:creationId xmlns:a16="http://schemas.microsoft.com/office/drawing/2014/main" id="{133FB278-4C04-4385-92E0-48FC4831DF1A}"/>
                </a:ext>
              </a:extLst>
            </p:cNvPr>
            <p:cNvSpPr>
              <a:spLocks/>
            </p:cNvSpPr>
            <p:nvPr/>
          </p:nvSpPr>
          <p:spPr>
            <a:xfrm>
              <a:off x="4749800" y="2193925"/>
              <a:ext cx="3889375" cy="36528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>
              <a:lvl1pPr marL="342900" indent="-342900"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2563" indent="-182563"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4975" algn="l"/>
                  <a:tab pos="31511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Pct val="100000"/>
                <a:buFont typeface="Wingdings" pitchFamily="2" charset="2"/>
                <a:buChar char="§"/>
                <a:defRPr/>
              </a:pPr>
              <a:endParaRPr lang="de-CH" altLang="fr-FR" sz="105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123" name="Objekt 25" hidden="1">
            <a:extLst>
              <a:ext uri="{FF2B5EF4-FFF2-40B4-BE49-F238E27FC236}">
                <a16:creationId xmlns:a16="http://schemas.microsoft.com/office/drawing/2014/main" id="{FB269A12-0D2B-42AD-BDD9-01A902FC28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5123" name="Objekt 25" hidden="1">
                        <a:extLst>
                          <a:ext uri="{FF2B5EF4-FFF2-40B4-BE49-F238E27FC236}">
                            <a16:creationId xmlns:a16="http://schemas.microsoft.com/office/drawing/2014/main" id="{FB269A12-0D2B-42AD-BDD9-01A902FC2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itle 1">
            <a:extLst>
              <a:ext uri="{FF2B5EF4-FFF2-40B4-BE49-F238E27FC236}">
                <a16:creationId xmlns:a16="http://schemas.microsoft.com/office/drawing/2014/main" id="{D59CC8B6-8E7A-49B8-88C0-3676CAC03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334963"/>
            <a:ext cx="7993063" cy="923330"/>
          </a:xfrm>
        </p:spPr>
        <p:txBody>
          <a:bodyPr/>
          <a:lstStyle/>
          <a:p>
            <a:r>
              <a:rPr lang="es-ES" altLang="fr-FR" dirty="0"/>
              <a:t>Aumente la eficiencia del equipo hasta un 0,3% y reduzca el costo de mantenimiento</a:t>
            </a:r>
            <a:endParaRPr lang="en-GB" altLang="en-US" b="0" dirty="0"/>
          </a:p>
        </p:txBody>
      </p:sp>
      <p:sp>
        <p:nvSpPr>
          <p:cNvPr id="5125" name="Text Placeholder 2">
            <a:extLst>
              <a:ext uri="{FF2B5EF4-FFF2-40B4-BE49-F238E27FC236}">
                <a16:creationId xmlns:a16="http://schemas.microsoft.com/office/drawing/2014/main" id="{1793E68A-37BF-48F1-8758-B94AFF3DBE8E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55638" y="1511300"/>
            <a:ext cx="7997825" cy="277813"/>
          </a:xfrm>
        </p:spPr>
        <p:txBody>
          <a:bodyPr>
            <a:spAutoFit/>
          </a:bodyPr>
          <a:lstStyle/>
          <a:p>
            <a:r>
              <a:rPr lang="es-ES" altLang="en-US" dirty="0"/>
              <a:t>Sistema de alimentación de alta velocidad</a:t>
            </a:r>
            <a:endParaRPr lang="en-US" altLang="en-US" dirty="0"/>
          </a:p>
        </p:txBody>
      </p:sp>
      <p:sp>
        <p:nvSpPr>
          <p:cNvPr id="5126" name="BainBulletsConfiguration" hidden="1">
            <a:extLst>
              <a:ext uri="{FF2B5EF4-FFF2-40B4-BE49-F238E27FC236}">
                <a16:creationId xmlns:a16="http://schemas.microsoft.com/office/drawing/2014/main" id="{25EDCA33-E74A-4BA1-A486-52E1FE7C0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E64B00"/>
              </a:buClr>
            </a:pPr>
            <a:endParaRPr lang="en-US" altLang="en-US" sz="100">
              <a:solidFill>
                <a:srgbClr val="FFFFFF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0CF3A04-12F0-43FB-B897-A3E286DB9E25}"/>
              </a:ext>
            </a:extLst>
          </p:cNvPr>
          <p:cNvSpPr txBox="1">
            <a:spLocks/>
          </p:cNvSpPr>
          <p:nvPr/>
        </p:nvSpPr>
        <p:spPr>
          <a:xfrm>
            <a:off x="652463" y="5862638"/>
            <a:ext cx="7972425" cy="4185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sz="800" kern="0" dirty="0"/>
              <a:t>Valor: </a:t>
            </a:r>
            <a:r>
              <a:rPr lang="fr-FR" sz="800" kern="0" dirty="0" err="1"/>
              <a:t>Eficiencia</a:t>
            </a:r>
            <a:r>
              <a:rPr lang="fr-FR" sz="800" kern="0" dirty="0"/>
              <a:t>, </a:t>
            </a:r>
            <a:r>
              <a:rPr lang="es-ES" sz="800" dirty="0">
                <a:solidFill>
                  <a:srgbClr val="000000"/>
                </a:solidFill>
              </a:rPr>
              <a:t>Mantenimiento, </a:t>
            </a:r>
            <a:r>
              <a:rPr lang="fr-FR" sz="800" kern="0" dirty="0" err="1">
                <a:solidFill>
                  <a:srgbClr val="000000"/>
                </a:solidFill>
              </a:rPr>
              <a:t>Obsolescencia</a:t>
            </a:r>
            <a:r>
              <a:rPr lang="fr-FR" sz="800" kern="0" dirty="0">
                <a:solidFill>
                  <a:srgbClr val="000000"/>
                </a:solidFill>
              </a:rPr>
              <a:t> , </a:t>
            </a:r>
            <a:r>
              <a:rPr lang="de-CH" altLang="fr-FR" sz="800" dirty="0" err="1">
                <a:solidFill>
                  <a:srgbClr val="000000"/>
                </a:solidFill>
              </a:rPr>
              <a:t>Seguridad</a:t>
            </a:r>
            <a:r>
              <a:rPr lang="de-CH" altLang="fr-FR" sz="800" dirty="0">
                <a:solidFill>
                  <a:srgbClr val="000000"/>
                </a:solidFill>
              </a:rPr>
              <a:t> y </a:t>
            </a:r>
            <a:r>
              <a:rPr lang="de-CH" altLang="fr-FR" sz="800" dirty="0" err="1">
                <a:solidFill>
                  <a:srgbClr val="000000"/>
                </a:solidFill>
              </a:rPr>
              <a:t>ergonomía</a:t>
            </a:r>
            <a:r>
              <a:rPr lang="de-CH" altLang="fr-FR" sz="800" dirty="0">
                <a:solidFill>
                  <a:srgbClr val="000000"/>
                </a:solidFill>
              </a:rPr>
              <a:t>, </a:t>
            </a:r>
            <a:r>
              <a:rPr lang="en-US" sz="800" kern="0" dirty="0" err="1"/>
              <a:t>Flexibilidad</a:t>
            </a:r>
            <a:endParaRPr sz="800" kern="0" dirty="0"/>
          </a:p>
          <a:p>
            <a:pPr>
              <a:defRPr/>
            </a:pPr>
            <a:r>
              <a:rPr sz="800" kern="0" dirty="0" err="1"/>
              <a:t>Equipo</a:t>
            </a:r>
            <a:r>
              <a:rPr sz="800" kern="0" dirty="0"/>
              <a:t>: </a:t>
            </a:r>
            <a:r>
              <a:rPr lang="en-GB" altLang="fr-FR" sz="800" dirty="0" err="1">
                <a:solidFill>
                  <a:srgbClr val="000000"/>
                </a:solidFill>
              </a:rPr>
              <a:t>Oceano</a:t>
            </a:r>
            <a:r>
              <a:rPr lang="en-GB" altLang="fr-FR" sz="800" dirty="0">
                <a:solidFill>
                  <a:srgbClr val="000000"/>
                </a:solidFill>
              </a:rPr>
              <a:t>, HD, Atlantic, RIO, NDE</a:t>
            </a:r>
            <a:endParaRPr sz="800" kern="0" dirty="0"/>
          </a:p>
          <a:p>
            <a:pPr>
              <a:defRPr/>
            </a:pPr>
            <a:r>
              <a:rPr sz="800" kern="0" dirty="0"/>
              <a:t>Código de </a:t>
            </a:r>
            <a:r>
              <a:rPr sz="800" kern="0" dirty="0" err="1"/>
              <a:t>catálogo</a:t>
            </a:r>
            <a:r>
              <a:rPr sz="800" kern="0" dirty="0"/>
              <a:t>: </a:t>
            </a:r>
            <a:r>
              <a:rPr lang="fr-FR" sz="800" kern="0" dirty="0"/>
              <a:t>VRB-013</a:t>
            </a:r>
            <a:endParaRPr sz="800" kern="0" dirty="0"/>
          </a:p>
        </p:txBody>
      </p:sp>
      <p:sp>
        <p:nvSpPr>
          <p:cNvPr id="5128" name="Rectangle 1">
            <a:extLst>
              <a:ext uri="{FF2B5EF4-FFF2-40B4-BE49-F238E27FC236}">
                <a16:creationId xmlns:a16="http://schemas.microsoft.com/office/drawing/2014/main" id="{8A005651-1E06-449F-B505-DBB57B220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2192338"/>
            <a:ext cx="388937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E64B00"/>
              </a:buClr>
              <a:buFont typeface="Arial" panose="020B0604020202020204" pitchFamily="34" charset="0"/>
              <a:buChar char="•"/>
            </a:pPr>
            <a:r>
              <a:rPr lang="es-ES" altLang="fr-FR" sz="900" dirty="0">
                <a:solidFill>
                  <a:srgbClr val="000000"/>
                </a:solidFill>
              </a:rPr>
              <a:t>Reducción del coste de mantenimiento (recambios + intervención) hasta un 60%  </a:t>
            </a:r>
          </a:p>
          <a:p>
            <a:pPr marL="0" indent="0">
              <a:buClr>
                <a:srgbClr val="E64B00"/>
              </a:buClr>
            </a:pPr>
            <a:r>
              <a:rPr lang="es-ES" altLang="fr-FR" sz="900" dirty="0">
                <a:solidFill>
                  <a:srgbClr val="000000"/>
                </a:solidFill>
              </a:rPr>
              <a:t>Es decir, </a:t>
            </a:r>
            <a:r>
              <a:rPr lang="es-ES" altLang="fr-FR" sz="900" dirty="0" err="1">
                <a:solidFill>
                  <a:srgbClr val="000000"/>
                </a:solidFill>
              </a:rPr>
              <a:t>lavabotellas</a:t>
            </a:r>
            <a:r>
              <a:rPr lang="es-ES" altLang="fr-FR" sz="900" dirty="0">
                <a:solidFill>
                  <a:srgbClr val="000000"/>
                </a:solidFill>
              </a:rPr>
              <a:t> HD-</a:t>
            </a:r>
            <a:r>
              <a:rPr lang="es-ES" altLang="fr-FR" sz="900" dirty="0" err="1">
                <a:solidFill>
                  <a:srgbClr val="000000"/>
                </a:solidFill>
              </a:rPr>
              <a:t>ht</a:t>
            </a:r>
            <a:r>
              <a:rPr lang="es-ES" altLang="fr-FR" sz="900" dirty="0">
                <a:solidFill>
                  <a:srgbClr val="000000"/>
                </a:solidFill>
              </a:rPr>
              <a:t> 95-140 / 46       </a:t>
            </a:r>
          </a:p>
          <a:p>
            <a:pPr>
              <a:buClr>
                <a:srgbClr val="E64B00"/>
              </a:buClr>
              <a:buFont typeface="Arial" panose="020B0604020202020204" pitchFamily="34" charset="0"/>
              <a:buChar char="•"/>
            </a:pPr>
            <a:r>
              <a:rPr lang="es-ES" altLang="fr-FR" sz="900" dirty="0">
                <a:solidFill>
                  <a:srgbClr val="000000"/>
                </a:solidFill>
              </a:rPr>
              <a:t>Sistema de alimentación original </a:t>
            </a:r>
            <a:r>
              <a:rPr lang="es-ES" altLang="fr-FR" sz="9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s-ES" altLang="fr-FR" sz="900" dirty="0">
                <a:solidFill>
                  <a:srgbClr val="000000"/>
                </a:solidFill>
              </a:rPr>
              <a:t> 50 k € / año       </a:t>
            </a:r>
          </a:p>
          <a:p>
            <a:pPr>
              <a:buClr>
                <a:srgbClr val="E64B00"/>
              </a:buClr>
              <a:buFont typeface="Arial" panose="020B0604020202020204" pitchFamily="34" charset="0"/>
              <a:buChar char="•"/>
            </a:pPr>
            <a:r>
              <a:rPr lang="es-ES" altLang="fr-FR" sz="900" dirty="0">
                <a:solidFill>
                  <a:srgbClr val="000000"/>
                </a:solidFill>
              </a:rPr>
              <a:t>Sistema de alimentación de alta velocidad </a:t>
            </a:r>
            <a:r>
              <a:rPr lang="es-ES" altLang="fr-FR" sz="9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s-ES" altLang="fr-FR" sz="900" dirty="0">
                <a:solidFill>
                  <a:srgbClr val="000000"/>
                </a:solidFill>
              </a:rPr>
              <a:t> 20 k € / año      </a:t>
            </a:r>
          </a:p>
          <a:p>
            <a:pPr marL="0" indent="0">
              <a:buClr>
                <a:srgbClr val="E64B00"/>
              </a:buClr>
            </a:pPr>
            <a:r>
              <a:rPr lang="es-ES" altLang="fr-FR" sz="900" dirty="0">
                <a:solidFill>
                  <a:srgbClr val="FF0000"/>
                </a:solidFill>
              </a:rPr>
              <a:t>Ahorro de mantenimiento </a:t>
            </a:r>
            <a:r>
              <a:rPr lang="es-ES" alt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s-ES" altLang="fr-FR" sz="900" dirty="0">
                <a:solidFill>
                  <a:srgbClr val="FF0000"/>
                </a:solidFill>
              </a:rPr>
              <a:t> hasta 30 k € / año</a:t>
            </a:r>
          </a:p>
          <a:p>
            <a:pPr marL="0" indent="0">
              <a:buClr>
                <a:srgbClr val="E64B00"/>
              </a:buClr>
            </a:pPr>
            <a:endParaRPr lang="es-ES" altLang="fr-FR" sz="900" dirty="0">
              <a:solidFill>
                <a:srgbClr val="000000"/>
              </a:solidFill>
            </a:endParaRPr>
          </a:p>
          <a:p>
            <a:pPr>
              <a:buClr>
                <a:srgbClr val="E64B00"/>
              </a:buClr>
              <a:buFont typeface="Arial" panose="020B0604020202020204" pitchFamily="34" charset="0"/>
              <a:buChar char="•"/>
            </a:pPr>
            <a:r>
              <a:rPr lang="es-ES" altLang="fr-FR" sz="900" dirty="0">
                <a:solidFill>
                  <a:srgbClr val="000000"/>
                </a:solidFill>
              </a:rPr>
              <a:t>Restablecimiento de seguridades con motorreductores y no manualmente, acortando los tiempos de recuperación y aumentando la eficiencia hasta un 0,3%</a:t>
            </a:r>
          </a:p>
          <a:p>
            <a:pPr marL="0" indent="0">
              <a:buClr>
                <a:srgbClr val="E64B00"/>
              </a:buClr>
            </a:pPr>
            <a:r>
              <a:rPr lang="es-ES" altLang="fr-FR" sz="900" dirty="0">
                <a:solidFill>
                  <a:srgbClr val="000000"/>
                </a:solidFill>
              </a:rPr>
              <a:t>Es decir, la eficiencia de la lavadora de botellas “</a:t>
            </a:r>
            <a:r>
              <a:rPr lang="es-ES" altLang="fr-FR" sz="900" dirty="0" err="1">
                <a:solidFill>
                  <a:srgbClr val="000000"/>
                </a:solidFill>
              </a:rPr>
              <a:t>Oceano</a:t>
            </a:r>
            <a:r>
              <a:rPr lang="es-ES" altLang="fr-FR" sz="900" dirty="0">
                <a:solidFill>
                  <a:srgbClr val="000000"/>
                </a:solidFill>
              </a:rPr>
              <a:t>” es del 80% con el 15% del total tiempo de inactividad por botella rota / caída en la entrada       </a:t>
            </a:r>
          </a:p>
          <a:p>
            <a:pPr marL="0" indent="0">
              <a:buClr>
                <a:srgbClr val="E64B00"/>
              </a:buClr>
            </a:pPr>
            <a:r>
              <a:rPr lang="es-ES" altLang="fr-FR" sz="900" dirty="0">
                <a:solidFill>
                  <a:srgbClr val="FF0000"/>
                </a:solidFill>
              </a:rPr>
              <a:t>Rendimiento </a:t>
            </a:r>
            <a:r>
              <a:rPr lang="es-ES" alt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s-ES" altLang="fr-FR" sz="900" dirty="0">
                <a:solidFill>
                  <a:srgbClr val="FF0000"/>
                </a:solidFill>
              </a:rPr>
              <a:t> hasta + 0,3%</a:t>
            </a:r>
          </a:p>
          <a:p>
            <a:pPr marL="0" indent="0">
              <a:buClr>
                <a:srgbClr val="E64B00"/>
              </a:buClr>
            </a:pPr>
            <a:endParaRPr lang="es-ES" altLang="fr-FR" sz="900" dirty="0">
              <a:solidFill>
                <a:srgbClr val="000000"/>
              </a:solidFill>
            </a:endParaRPr>
          </a:p>
          <a:p>
            <a:pPr>
              <a:buClr>
                <a:srgbClr val="E64B00"/>
              </a:buClr>
              <a:buFont typeface="Arial" panose="020B0604020202020204" pitchFamily="34" charset="0"/>
              <a:buChar char="•"/>
            </a:pPr>
            <a:r>
              <a:rPr lang="es-ES" altLang="fr-FR" sz="900" dirty="0">
                <a:solidFill>
                  <a:srgbClr val="000000"/>
                </a:solidFill>
              </a:rPr>
              <a:t>Se requieren pocas habilidades para los técnicos involucrados en las operaciones de mantenimiento / revisión</a:t>
            </a:r>
          </a:p>
          <a:p>
            <a:pPr>
              <a:buClr>
                <a:srgbClr val="E64B00"/>
              </a:buClr>
              <a:buFont typeface="Arial" panose="020B0604020202020204" pitchFamily="34" charset="0"/>
              <a:buChar char="•"/>
            </a:pPr>
            <a:r>
              <a:rPr lang="es-ES" altLang="fr-FR" sz="900" dirty="0">
                <a:solidFill>
                  <a:srgbClr val="000000"/>
                </a:solidFill>
              </a:rPr>
              <a:t>Eliminación del riesgo de falta de suministros de repuestos para la carga por estar obsoletos.</a:t>
            </a:r>
          </a:p>
          <a:p>
            <a:pPr>
              <a:buClr>
                <a:srgbClr val="E64B00"/>
              </a:buClr>
              <a:buFont typeface="Arial" panose="020B0604020202020204" pitchFamily="34" charset="0"/>
              <a:buChar char="•"/>
            </a:pPr>
            <a:r>
              <a:rPr lang="es-ES" altLang="fr-FR" sz="900" dirty="0">
                <a:solidFill>
                  <a:srgbClr val="000000"/>
                </a:solidFill>
              </a:rPr>
              <a:t>Protección contra sobrecargas mediante limitadores de par neumáticos</a:t>
            </a:r>
          </a:p>
          <a:p>
            <a:pPr>
              <a:buClr>
                <a:srgbClr val="E64B00"/>
              </a:buClr>
              <a:buFont typeface="Arial" panose="020B0604020202020204" pitchFamily="34" charset="0"/>
              <a:buChar char="•"/>
            </a:pPr>
            <a:r>
              <a:rPr lang="es-ES" altLang="fr-FR" sz="900" dirty="0">
                <a:solidFill>
                  <a:srgbClr val="000000"/>
                </a:solidFill>
              </a:rPr>
              <a:t>Posibilidad de ajustar la velocidad de las correas de alimentación para los distintos tamaños directamente desde el panel de control.</a:t>
            </a:r>
            <a:endParaRPr lang="en-US" altLang="zh-CN" sz="900" b="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6F9DEE-7929-4E7F-A6AC-8AD9579FA0A5}"/>
              </a:ext>
            </a:extLst>
          </p:cNvPr>
          <p:cNvSpPr/>
          <p:nvPr/>
        </p:nvSpPr>
        <p:spPr>
          <a:xfrm>
            <a:off x="4749800" y="2208212"/>
            <a:ext cx="3858418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eaLnBrk="0" hangingPunct="0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s-ES" sz="900" dirty="0">
                <a:solidFill>
                  <a:srgbClr val="000000"/>
                </a:solidFill>
              </a:rPr>
              <a:t>Sustitución de la unidad de carga por un modelo nuevo más sencillo y con menos piezas de desgaste.</a:t>
            </a:r>
          </a:p>
          <a:p>
            <a:pPr marL="171450" lvl="0" indent="-171450" eaLnBrk="0" hangingPunct="0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s-ES" sz="900" dirty="0">
                <a:solidFill>
                  <a:srgbClr val="000000"/>
                </a:solidFill>
              </a:rPr>
              <a:t>El sistema también incluye un sistema de seguridad neumático en ambos ejes principales</a:t>
            </a:r>
          </a:p>
          <a:p>
            <a:pPr marL="171450" lvl="0" indent="-171450" eaLnBrk="0" hangingPunct="0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s-ES" sz="900" dirty="0">
                <a:solidFill>
                  <a:srgbClr val="000000"/>
                </a:solidFill>
              </a:rPr>
              <a:t>La posición se restablece mediante la acción de motorreductores dedicados.</a:t>
            </a:r>
          </a:p>
          <a:p>
            <a:pPr marL="171450" lvl="0" indent="-171450" eaLnBrk="0" hangingPunct="0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s-ES" sz="900" dirty="0">
                <a:solidFill>
                  <a:srgbClr val="000000"/>
                </a:solidFill>
              </a:rPr>
              <a:t>Las cintas transportadoras que alimentan las botellas a los dedos </a:t>
            </a:r>
            <a:r>
              <a:rPr lang="es-ES" sz="900" dirty="0" err="1">
                <a:solidFill>
                  <a:srgbClr val="000000"/>
                </a:solidFill>
              </a:rPr>
              <a:t>insertadores</a:t>
            </a:r>
            <a:r>
              <a:rPr lang="es-ES" sz="900" dirty="0">
                <a:solidFill>
                  <a:srgbClr val="000000"/>
                </a:solidFill>
              </a:rPr>
              <a:t> son accionadas por un motorreductor especial con inversor.</a:t>
            </a:r>
          </a:p>
          <a:p>
            <a:pPr marL="171450" lvl="0" indent="-171450" eaLnBrk="0" hangingPunct="0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s-ES" sz="900" dirty="0">
                <a:solidFill>
                  <a:srgbClr val="000000"/>
                </a:solidFill>
              </a:rPr>
              <a:t>Los ejes de carga se accionan mediante correa dentada</a:t>
            </a: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36" name="Immagine 27">
            <a:extLst>
              <a:ext uri="{FF2B5EF4-FFF2-40B4-BE49-F238E27FC236}">
                <a16:creationId xmlns:a16="http://schemas.microsoft.com/office/drawing/2014/main" id="{829D7A39-4702-40E4-B966-A5B1DCE0E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947" y="4020344"/>
            <a:ext cx="2848124" cy="1647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EN-modele</Template>
  <TotalTime>4976</TotalTime>
  <Words>302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ＭＳ Ｐゴシック</vt:lpstr>
      <vt:lpstr>Arial</vt:lpstr>
      <vt:lpstr>Wingdings</vt:lpstr>
      <vt:lpstr>1_NewSidel_Template_4x3_with add layouts</vt:lpstr>
      <vt:lpstr>think-cell Folie</vt:lpstr>
      <vt:lpstr>Aumente la eficiencia del equipo hasta un 0,3% y reduzca el costo de mantenimiento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86</cp:revision>
  <dcterms:created xsi:type="dcterms:W3CDTF">2018-02-10T17:04:39Z</dcterms:created>
  <dcterms:modified xsi:type="dcterms:W3CDTF">2021-06-16T12:26:34Z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e35bb0a3-90cf-41a8-939e-500b35438edf_Enabled">
    <vt:lpwstr>True</vt:lpwstr>
  </property>
  <property fmtid="{D5CDD505-2E9C-101B-9397-08002B2CF9AE}" pid="5" name="MSIP_Label_e35bb0a3-90cf-41a8-939e-500b35438edf_SiteId">
    <vt:lpwstr>2390cbd1-e663-4321-bc93-ba298637ce52</vt:lpwstr>
  </property>
  <property fmtid="{D5CDD505-2E9C-101B-9397-08002B2CF9AE}" pid="6" name="MSIP_Label_e35bb0a3-90cf-41a8-939e-500b35438edf_Owner">
    <vt:lpwstr>107200@sidel.com</vt:lpwstr>
  </property>
  <property fmtid="{D5CDD505-2E9C-101B-9397-08002B2CF9AE}" pid="7" name="MSIP_Label_e35bb0a3-90cf-41a8-939e-500b35438edf_SetDate">
    <vt:lpwstr>2017-09-26T14:43:53.5499116+02:00</vt:lpwstr>
  </property>
  <property fmtid="{D5CDD505-2E9C-101B-9397-08002B2CF9AE}" pid="8" name="MSIP_Label_e35bb0a3-90cf-41a8-939e-500b35438edf_Name">
    <vt:lpwstr>Sidel-Confidential</vt:lpwstr>
  </property>
  <property fmtid="{D5CDD505-2E9C-101B-9397-08002B2CF9AE}" pid="9" name="MSIP_Label_e35bb0a3-90cf-41a8-939e-500b35438edf_Application">
    <vt:lpwstr>Microsoft Azure Information Protection</vt:lpwstr>
  </property>
  <property fmtid="{D5CDD505-2E9C-101B-9397-08002B2CF9AE}" pid="10" name="MSIP_Label_e35bb0a3-90cf-41a8-939e-500b35438edf_Extended_MSFT_Method">
    <vt:lpwstr>Automatic</vt:lpwstr>
  </property>
  <property fmtid="{D5CDD505-2E9C-101B-9397-08002B2CF9AE}" pid="11" name="MSIP_Label_94480757-a570-4f64-84e7-c5b3ffe9d573_Enabled">
    <vt:lpwstr>true</vt:lpwstr>
  </property>
  <property fmtid="{D5CDD505-2E9C-101B-9397-08002B2CF9AE}" pid="12" name="MSIP_Label_94480757-a570-4f64-84e7-c5b3ffe9d573_SetDate">
    <vt:lpwstr>2021-06-16T12:26:34Z</vt:lpwstr>
  </property>
  <property fmtid="{D5CDD505-2E9C-101B-9397-08002B2CF9AE}" pid="13" name="MSIP_Label_94480757-a570-4f64-84e7-c5b3ffe9d573_Method">
    <vt:lpwstr>Standard</vt:lpwstr>
  </property>
  <property fmtid="{D5CDD505-2E9C-101B-9397-08002B2CF9AE}" pid="14" name="MSIP_Label_94480757-a570-4f64-84e7-c5b3ffe9d573_Name">
    <vt:lpwstr>General</vt:lpwstr>
  </property>
  <property fmtid="{D5CDD505-2E9C-101B-9397-08002B2CF9AE}" pid="15" name="MSIP_Label_94480757-a570-4f64-84e7-c5b3ffe9d573_SiteId">
    <vt:lpwstr>2390cbd1-e663-4321-bc93-ba298637ce52</vt:lpwstr>
  </property>
  <property fmtid="{D5CDD505-2E9C-101B-9397-08002B2CF9AE}" pid="16" name="MSIP_Label_94480757-a570-4f64-84e7-c5b3ffe9d573_ActionId">
    <vt:lpwstr/>
  </property>
  <property fmtid="{D5CDD505-2E9C-101B-9397-08002B2CF9AE}" pid="17" name="MSIP_Label_94480757-a570-4f64-84e7-c5b3ffe9d573_ContentBits">
    <vt:lpwstr>2</vt:lpwstr>
  </property>
</Properties>
</file>