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"/>
  </p:notesMasterIdLst>
  <p:handoutMasterIdLst>
    <p:handoutMasterId r:id="rId4"/>
  </p:handoutMasterIdLst>
  <p:sldIdLst>
    <p:sldId id="947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16/06/2021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80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 June 2021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F4A55A09-6EB7-44B7-A3B2-17F745536A16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18848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5">
            <a:extLst>
              <a:ext uri="{FF2B5EF4-FFF2-40B4-BE49-F238E27FC236}">
                <a16:creationId xmlns:a16="http://schemas.microsoft.com/office/drawing/2014/main" id="{069D18EF-D2FF-4959-A015-909D2D99FF9D}"/>
              </a:ext>
            </a:extLst>
          </p:cNvPr>
          <p:cNvGrpSpPr>
            <a:grpSpLocks/>
          </p:cNvGrpSpPr>
          <p:nvPr/>
        </p:nvGrpSpPr>
        <p:grpSpPr bwMode="auto">
          <a:xfrm>
            <a:off x="615951" y="1754188"/>
            <a:ext cx="7991475" cy="4073525"/>
            <a:chOff x="647700" y="1900238"/>
            <a:chExt cx="7991475" cy="3946525"/>
          </a:xfrm>
        </p:grpSpPr>
        <p:sp>
          <p:nvSpPr>
            <p:cNvPr id="17" name="Rechteck 3">
              <a:extLst>
                <a:ext uri="{FF2B5EF4-FFF2-40B4-BE49-F238E27FC236}">
                  <a16:creationId xmlns:a16="http://schemas.microsoft.com/office/drawing/2014/main" id="{C20D7B70-1334-487A-8992-C3374B0F5829}"/>
                </a:ext>
              </a:extLst>
            </p:cNvPr>
            <p:cNvSpPr/>
            <p:nvPr/>
          </p:nvSpPr>
          <p:spPr>
            <a:xfrm>
              <a:off x="647700" y="1912542"/>
              <a:ext cx="3889375" cy="395267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</a:rPr>
                <a:t>VALEUR ET AVANTAGES</a:t>
              </a:r>
              <a:endParaRPr lang="fr-FR" sz="1400" b="1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8" name="Rechteck 4">
              <a:extLst>
                <a:ext uri="{FF2B5EF4-FFF2-40B4-BE49-F238E27FC236}">
                  <a16:creationId xmlns:a16="http://schemas.microsoft.com/office/drawing/2014/main" id="{C21ED640-0A83-431E-8665-27A23954E1B8}"/>
                </a:ext>
              </a:extLst>
            </p:cNvPr>
            <p:cNvSpPr>
              <a:spLocks/>
            </p:cNvSpPr>
            <p:nvPr/>
          </p:nvSpPr>
          <p:spPr>
            <a:xfrm>
              <a:off x="647700" y="2307809"/>
              <a:ext cx="3889375" cy="35389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182563" indent="-1825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45000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endParaRPr lang="de-CH" altLang="fr-FR" sz="1200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" name="Rechteck 11">
              <a:extLst>
                <a:ext uri="{FF2B5EF4-FFF2-40B4-BE49-F238E27FC236}">
                  <a16:creationId xmlns:a16="http://schemas.microsoft.com/office/drawing/2014/main" id="{7D277E89-FEF8-4C66-96B5-9CBB3D6CFDFE}"/>
                </a:ext>
              </a:extLst>
            </p:cNvPr>
            <p:cNvSpPr/>
            <p:nvPr/>
          </p:nvSpPr>
          <p:spPr>
            <a:xfrm>
              <a:off x="4749800" y="1900238"/>
              <a:ext cx="3889375" cy="40757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300"/>
                </a:spcBef>
                <a:buSzPct val="100000"/>
                <a:defRPr/>
              </a:pPr>
              <a:r>
                <a:rPr lang="de-CH" altLang="fr-FR" sz="1400" b="1" dirty="0">
                  <a:solidFill>
                    <a:srgbClr val="FFFFFF"/>
                  </a:solidFill>
                  <a:latin typeface="Arial"/>
                </a:rPr>
                <a:t>DESCRIPTION</a:t>
              </a:r>
            </a:p>
          </p:txBody>
        </p:sp>
        <p:sp>
          <p:nvSpPr>
            <p:cNvPr id="20" name="Rechteck 12">
              <a:extLst>
                <a:ext uri="{FF2B5EF4-FFF2-40B4-BE49-F238E27FC236}">
                  <a16:creationId xmlns:a16="http://schemas.microsoft.com/office/drawing/2014/main" id="{94D27B2B-C98E-4F7C-A00D-DC4DD63F5112}"/>
                </a:ext>
              </a:extLst>
            </p:cNvPr>
            <p:cNvSpPr>
              <a:spLocks/>
            </p:cNvSpPr>
            <p:nvPr/>
          </p:nvSpPr>
          <p:spPr>
            <a:xfrm>
              <a:off x="4749800" y="2304733"/>
              <a:ext cx="3889375" cy="35420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2563" indent="-182563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Pct val="100000"/>
                <a:buFont typeface="Wingdings" pitchFamily="2" charset="2"/>
                <a:buChar char="§"/>
                <a:defRPr/>
              </a:pPr>
              <a:endParaRPr lang="de-CH" altLang="fr-FR" sz="12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123" name="Objekt 25" hidden="1">
            <a:extLst>
              <a:ext uri="{FF2B5EF4-FFF2-40B4-BE49-F238E27FC236}">
                <a16:creationId xmlns:a16="http://schemas.microsoft.com/office/drawing/2014/main" id="{33698B71-2FB4-4226-A7AD-72BDEC9214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123" name="Objekt 25" hidden="1">
                        <a:extLst>
                          <a:ext uri="{FF2B5EF4-FFF2-40B4-BE49-F238E27FC236}">
                            <a16:creationId xmlns:a16="http://schemas.microsoft.com/office/drawing/2014/main" id="{33698B71-2FB4-4226-A7AD-72BDEC921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itle 1">
            <a:extLst>
              <a:ext uri="{FF2B5EF4-FFF2-40B4-BE49-F238E27FC236}">
                <a16:creationId xmlns:a16="http://schemas.microsoft.com/office/drawing/2014/main" id="{45D9C67B-8630-4647-BACC-3F3E5B44C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34963"/>
            <a:ext cx="7993063" cy="861774"/>
          </a:xfrm>
        </p:spPr>
        <p:txBody>
          <a:bodyPr/>
          <a:lstStyle/>
          <a:p>
            <a:r>
              <a:rPr lang="fr-FR" altLang="en-US" sz="2800" dirty="0"/>
              <a:t>Augmentez l'efficacité de l'équipement jusqu'à 0,3% et réduisez les coûts de maintenance</a:t>
            </a:r>
            <a:endParaRPr lang="en-GB" altLang="en-US" sz="2800" b="0" dirty="0"/>
          </a:p>
        </p:txBody>
      </p:sp>
      <p:sp>
        <p:nvSpPr>
          <p:cNvPr id="5125" name="Text Placeholder 2">
            <a:extLst>
              <a:ext uri="{FF2B5EF4-FFF2-40B4-BE49-F238E27FC236}">
                <a16:creationId xmlns:a16="http://schemas.microsoft.com/office/drawing/2014/main" id="{D251A0CB-5317-41EF-8BDE-6DF4EB48FC5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42938" y="1476375"/>
            <a:ext cx="7997825" cy="277813"/>
          </a:xfrm>
        </p:spPr>
        <p:txBody>
          <a:bodyPr>
            <a:spAutoFit/>
          </a:bodyPr>
          <a:lstStyle/>
          <a:p>
            <a:r>
              <a:rPr lang="fr-FR" altLang="en-US" dirty="0"/>
              <a:t>Système d'alimentation à grande vitesse</a:t>
            </a:r>
            <a:endParaRPr lang="en-US" altLang="en-US" dirty="0"/>
          </a:p>
        </p:txBody>
      </p:sp>
      <p:sp>
        <p:nvSpPr>
          <p:cNvPr id="5126" name="BainBulletsConfiguration" hidden="1">
            <a:extLst>
              <a:ext uri="{FF2B5EF4-FFF2-40B4-BE49-F238E27FC236}">
                <a16:creationId xmlns:a16="http://schemas.microsoft.com/office/drawing/2014/main" id="{4EDEFFFB-BAA5-4DBC-AD11-333C317D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en-US" sz="100">
              <a:solidFill>
                <a:srgbClr val="FFFFFF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2ECE84-2766-4C13-A519-6222D7B78CD5}"/>
              </a:ext>
            </a:extLst>
          </p:cNvPr>
          <p:cNvSpPr txBox="1">
            <a:spLocks/>
          </p:cNvSpPr>
          <p:nvPr/>
        </p:nvSpPr>
        <p:spPr>
          <a:xfrm>
            <a:off x="642938" y="5891275"/>
            <a:ext cx="7972425" cy="4175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sz="800" kern="0" dirty="0" err="1"/>
              <a:t>Valeur</a:t>
            </a:r>
            <a:r>
              <a:rPr sz="800" kern="0" dirty="0"/>
              <a:t> : </a:t>
            </a:r>
            <a:r>
              <a:rPr lang="fr-FR" sz="800" kern="0" dirty="0"/>
              <a:t>Rendement, </a:t>
            </a:r>
            <a:r>
              <a:rPr lang="fr-FR" sz="800" dirty="0">
                <a:solidFill>
                  <a:srgbClr val="000000"/>
                </a:solidFill>
              </a:rPr>
              <a:t>Maintenance, </a:t>
            </a:r>
            <a:r>
              <a:rPr lang="fr-FR" sz="800" kern="0" dirty="0">
                <a:solidFill>
                  <a:srgbClr val="000000"/>
                </a:solidFill>
              </a:rPr>
              <a:t>Obsolescence, Sécurité et ergonomie, Flexibilité</a:t>
            </a:r>
            <a:endParaRPr sz="800" kern="0" dirty="0"/>
          </a:p>
          <a:p>
            <a:pPr>
              <a:defRPr/>
            </a:pPr>
            <a:r>
              <a:rPr sz="800" kern="0" dirty="0" err="1"/>
              <a:t>Équipements</a:t>
            </a:r>
            <a:r>
              <a:rPr sz="800" kern="0" dirty="0"/>
              <a:t> : </a:t>
            </a:r>
            <a:r>
              <a:rPr lang="en-GB" altLang="fr-FR" sz="800" dirty="0" err="1">
                <a:solidFill>
                  <a:srgbClr val="000000"/>
                </a:solidFill>
              </a:rPr>
              <a:t>Oceano</a:t>
            </a:r>
            <a:r>
              <a:rPr lang="en-GB" altLang="fr-FR" sz="800" dirty="0">
                <a:solidFill>
                  <a:srgbClr val="000000"/>
                </a:solidFill>
              </a:rPr>
              <a:t>, HD, Atlantic, RIO, NDE</a:t>
            </a:r>
            <a:endParaRPr sz="800" kern="0" dirty="0"/>
          </a:p>
          <a:p>
            <a:pPr>
              <a:defRPr/>
            </a:pPr>
            <a:r>
              <a:rPr sz="800" kern="0" dirty="0"/>
              <a:t>Code catalogue : </a:t>
            </a:r>
            <a:r>
              <a:rPr lang="fr-FR" sz="800" kern="0" dirty="0"/>
              <a:t>VRB-013</a:t>
            </a:r>
            <a:endParaRPr sz="8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B96BA9-A220-4B77-B344-9F59E705B0F3}"/>
              </a:ext>
            </a:extLst>
          </p:cNvPr>
          <p:cNvSpPr/>
          <p:nvPr/>
        </p:nvSpPr>
        <p:spPr>
          <a:xfrm>
            <a:off x="642938" y="2205129"/>
            <a:ext cx="388937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dirty="0"/>
              <a:t>Réduction des coûts de maintenance (pièces de rechange + intervention) jusqu'à 60%  </a:t>
            </a:r>
          </a:p>
          <a:p>
            <a:pPr>
              <a:buClr>
                <a:srgbClr val="FF0000"/>
              </a:buClr>
            </a:pPr>
            <a:r>
              <a:rPr lang="fr-FR" sz="900" dirty="0"/>
              <a:t>     </a:t>
            </a:r>
            <a:r>
              <a:rPr lang="fr-FR" sz="900" b="1" dirty="0"/>
              <a:t>Ex. </a:t>
            </a:r>
            <a:r>
              <a:rPr lang="fr-FR" sz="900" dirty="0"/>
              <a:t>Lave-Bouteille HD-</a:t>
            </a:r>
            <a:r>
              <a:rPr lang="fr-FR" sz="900" dirty="0" err="1"/>
              <a:t>ht</a:t>
            </a:r>
            <a:r>
              <a:rPr lang="fr-FR" sz="900" dirty="0"/>
              <a:t> 95-140/46       </a:t>
            </a:r>
          </a:p>
          <a:p>
            <a:pPr>
              <a:buClr>
                <a:srgbClr val="FF0000"/>
              </a:buClr>
            </a:pPr>
            <a:r>
              <a:rPr lang="fr-FR" sz="900" dirty="0"/>
              <a:t>     a. Système d'alimentation d'origine - 50 k€/an       </a:t>
            </a:r>
          </a:p>
          <a:p>
            <a:pPr>
              <a:buClr>
                <a:srgbClr val="FF0000"/>
              </a:buClr>
            </a:pPr>
            <a:r>
              <a:rPr lang="fr-FR" sz="900" dirty="0"/>
              <a:t>     b. Système d'alimentation à grande vitesse - 20 k€/an      </a:t>
            </a:r>
          </a:p>
          <a:p>
            <a:pPr>
              <a:buClr>
                <a:srgbClr val="FF0000"/>
              </a:buClr>
            </a:pPr>
            <a:r>
              <a:rPr lang="fr-FR" sz="900" dirty="0"/>
              <a:t>     </a:t>
            </a:r>
            <a:r>
              <a:rPr lang="fr-FR" sz="900" b="1" dirty="0">
                <a:solidFill>
                  <a:srgbClr val="FF0000"/>
                </a:solidFill>
              </a:rPr>
              <a:t>Économie de maintenance </a:t>
            </a:r>
            <a:r>
              <a:rPr lang="fr-FR" sz="9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900" b="1" dirty="0">
                <a:solidFill>
                  <a:srgbClr val="FF0000"/>
                </a:solidFill>
              </a:rPr>
              <a:t> jusqu'à 30 k€/an</a:t>
            </a:r>
          </a:p>
          <a:p>
            <a:pPr>
              <a:buClr>
                <a:srgbClr val="FF0000"/>
              </a:buClr>
            </a:pPr>
            <a:endParaRPr lang="fr-FR" sz="900" b="1" dirty="0">
              <a:solidFill>
                <a:srgbClr val="FF0000"/>
              </a:solidFill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dirty="0"/>
              <a:t>Remise à zéro des sécurités avec motoréducteurs et non manuellement, raccourcissant les temps de récupération et </a:t>
            </a:r>
            <a:r>
              <a:rPr lang="fr-FR" sz="900" b="1" dirty="0"/>
              <a:t>augmentant l'efficacité jusqu'à 0,3%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b="1" dirty="0"/>
              <a:t>Ex</a:t>
            </a:r>
            <a:r>
              <a:rPr lang="fr-FR" sz="900" dirty="0"/>
              <a:t>. l'efficacité du lave-bouteilles « </a:t>
            </a:r>
            <a:r>
              <a:rPr lang="fr-FR" sz="900" dirty="0" err="1"/>
              <a:t>Oceano</a:t>
            </a:r>
            <a:r>
              <a:rPr lang="fr-FR" sz="900" dirty="0"/>
              <a:t> » 80% avec 15% du temps total d'arrêt dû à une bouteille cassée / tombée à l'alimentation       </a:t>
            </a:r>
          </a:p>
          <a:p>
            <a:pPr>
              <a:buClr>
                <a:srgbClr val="FF0000"/>
              </a:buClr>
            </a:pPr>
            <a:r>
              <a:rPr lang="fr-FR" sz="900" b="1" dirty="0">
                <a:solidFill>
                  <a:srgbClr val="FF0000"/>
                </a:solidFill>
              </a:rPr>
              <a:t>     Rendement </a:t>
            </a:r>
            <a:r>
              <a:rPr lang="fr-FR" sz="9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900" b="1" dirty="0">
                <a:solidFill>
                  <a:srgbClr val="FF0000"/>
                </a:solidFill>
              </a:rPr>
              <a:t> jusqu'à +0,3%</a:t>
            </a:r>
          </a:p>
          <a:p>
            <a:pPr>
              <a:buClr>
                <a:srgbClr val="FF0000"/>
              </a:buClr>
            </a:pPr>
            <a:endParaRPr lang="fr-FR" sz="900" b="1" dirty="0">
              <a:solidFill>
                <a:srgbClr val="FF0000"/>
              </a:solidFill>
            </a:endParaRP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dirty="0"/>
              <a:t>Faibles compétences requises pour les techniciens impliqués dans les opérations de maintenance/révision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dirty="0"/>
              <a:t>Élimination du risque de manque d'approvisionnement en pièces de rechange pour la charge car celles-ci sont obsolètes.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dirty="0"/>
              <a:t>Protection contre les surcharges par limiteurs de couple pneumatiques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900" dirty="0"/>
              <a:t>Possibilité de régler la vitesse des tapis d'alimentation pour les différentes tailles bouteilles directement depuis le panneau de commande.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6F225F-9C94-4FC9-9348-4C1272022B8A}"/>
              </a:ext>
            </a:extLst>
          </p:cNvPr>
          <p:cNvSpPr/>
          <p:nvPr/>
        </p:nvSpPr>
        <p:spPr>
          <a:xfrm>
            <a:off x="4745038" y="2179337"/>
            <a:ext cx="385841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</a:rPr>
              <a:t>Remplacement de l'unité de chargement par un nouveau modèle plus simple et avec moins de pièces d'usure</a:t>
            </a:r>
          </a:p>
          <a:p>
            <a:pPr marL="17145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</a:rPr>
              <a:t>Le système comprend également un système de sécurité pneumatique sur les deux arbres principaux</a:t>
            </a:r>
          </a:p>
          <a:p>
            <a:pPr marL="17145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</a:rPr>
              <a:t>La position est rétablie par l'action de motoréducteurs dédiés</a:t>
            </a:r>
          </a:p>
          <a:p>
            <a:pPr marL="17145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</a:rPr>
              <a:t>Les bandes transporteuses alimentant les bouteilles aux doigts d'insertion sont actionnées par un motoréducteur spécial avec inverseur.</a:t>
            </a:r>
          </a:p>
          <a:p>
            <a:pPr marL="17145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</a:rPr>
              <a:t>Les arbres de charge sont entraînés par courroie crantée</a:t>
            </a:r>
          </a:p>
        </p:txBody>
      </p:sp>
      <p:pic>
        <p:nvPicPr>
          <p:cNvPr id="36" name="Immagine 27">
            <a:extLst>
              <a:ext uri="{FF2B5EF4-FFF2-40B4-BE49-F238E27FC236}">
                <a16:creationId xmlns:a16="http://schemas.microsoft.com/office/drawing/2014/main" id="{F8E98834-59FC-491D-B523-A0790A4A7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185" y="3974002"/>
            <a:ext cx="2848124" cy="164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4976</TotalTime>
  <Words>176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MS PGothic</vt:lpstr>
      <vt:lpstr>Arial</vt:lpstr>
      <vt:lpstr>Wingdings</vt:lpstr>
      <vt:lpstr>1_NewSidel_Template_4x3_with add layouts</vt:lpstr>
      <vt:lpstr>think-cell Folie</vt:lpstr>
      <vt:lpstr>Augmentez l'efficacité de l'équipement jusqu'à 0,3% et réduisez les coûts de maintenance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88</cp:revision>
  <dcterms:created xsi:type="dcterms:W3CDTF">2018-02-10T17:04:39Z</dcterms:created>
  <dcterms:modified xsi:type="dcterms:W3CDTF">2021-06-16T12:26:18Z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e35bb0a3-90cf-41a8-939e-500b35438edf_Enabled">
    <vt:lpwstr>True</vt:lpwstr>
  </property>
  <property fmtid="{D5CDD505-2E9C-101B-9397-08002B2CF9AE}" pid="5" name="MSIP_Label_e35bb0a3-90cf-41a8-939e-500b35438edf_SiteId">
    <vt:lpwstr>2390cbd1-e663-4321-bc93-ba298637ce52</vt:lpwstr>
  </property>
  <property fmtid="{D5CDD505-2E9C-101B-9397-08002B2CF9AE}" pid="6" name="MSIP_Label_e35bb0a3-90cf-41a8-939e-500b35438edf_Owner">
    <vt:lpwstr>107200@sidel.com</vt:lpwstr>
  </property>
  <property fmtid="{D5CDD505-2E9C-101B-9397-08002B2CF9AE}" pid="7" name="MSIP_Label_e35bb0a3-90cf-41a8-939e-500b35438edf_SetDate">
    <vt:lpwstr>2017-09-26T14:43:53.5499116+02:00</vt:lpwstr>
  </property>
  <property fmtid="{D5CDD505-2E9C-101B-9397-08002B2CF9AE}" pid="8" name="MSIP_Label_e35bb0a3-90cf-41a8-939e-500b35438edf_Name">
    <vt:lpwstr>Sidel-Confidential</vt:lpwstr>
  </property>
  <property fmtid="{D5CDD505-2E9C-101B-9397-08002B2CF9AE}" pid="9" name="MSIP_Label_e35bb0a3-90cf-41a8-939e-500b35438edf_Application">
    <vt:lpwstr>Microsoft Azure Information Protection</vt:lpwstr>
  </property>
  <property fmtid="{D5CDD505-2E9C-101B-9397-08002B2CF9AE}" pid="10" name="MSIP_Label_e35bb0a3-90cf-41a8-939e-500b35438edf_Extended_MSFT_Method">
    <vt:lpwstr>Automatic</vt:lpwstr>
  </property>
  <property fmtid="{D5CDD505-2E9C-101B-9397-08002B2CF9AE}" pid="11" name="MSIP_Label_94480757-a570-4f64-84e7-c5b3ffe9d573_Enabled">
    <vt:lpwstr>true</vt:lpwstr>
  </property>
  <property fmtid="{D5CDD505-2E9C-101B-9397-08002B2CF9AE}" pid="12" name="MSIP_Label_94480757-a570-4f64-84e7-c5b3ffe9d573_SetDate">
    <vt:lpwstr>2021-06-16T12:26:18Z</vt:lpwstr>
  </property>
  <property fmtid="{D5CDD505-2E9C-101B-9397-08002B2CF9AE}" pid="13" name="MSIP_Label_94480757-a570-4f64-84e7-c5b3ffe9d573_Method">
    <vt:lpwstr>Standard</vt:lpwstr>
  </property>
  <property fmtid="{D5CDD505-2E9C-101B-9397-08002B2CF9AE}" pid="14" name="MSIP_Label_94480757-a570-4f64-84e7-c5b3ffe9d573_Name">
    <vt:lpwstr>General</vt:lpwstr>
  </property>
  <property fmtid="{D5CDD505-2E9C-101B-9397-08002B2CF9AE}" pid="15" name="MSIP_Label_94480757-a570-4f64-84e7-c5b3ffe9d573_SiteId">
    <vt:lpwstr>2390cbd1-e663-4321-bc93-ba298637ce52</vt:lpwstr>
  </property>
  <property fmtid="{D5CDD505-2E9C-101B-9397-08002B2CF9AE}" pid="16" name="MSIP_Label_94480757-a570-4f64-84e7-c5b3ffe9d573_ActionId">
    <vt:lpwstr/>
  </property>
  <property fmtid="{D5CDD505-2E9C-101B-9397-08002B2CF9AE}" pid="17" name="MSIP_Label_94480757-a570-4f64-84e7-c5b3ffe9d573_ContentBits">
    <vt:lpwstr>2</vt:lpwstr>
  </property>
</Properties>
</file>