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1"/>
  </p:sldMasterIdLst>
  <p:notesMasterIdLst>
    <p:notesMasterId r:id="rId3"/>
  </p:notesMasterIdLst>
  <p:handoutMasterIdLst>
    <p:handoutMasterId r:id="rId4"/>
  </p:handoutMasterIdLst>
  <p:sldIdLst>
    <p:sldId id="377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8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1950" y="3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21/06/2021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21/06/2021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72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507330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vmlDrawing" Target="../drawings/vmlDrawing1.vml"/><Relationship Id="rId7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.bin"/><Relationship Id="rId5" Type="http://schemas.openxmlformats.org/officeDocument/2006/relationships/tags" Target="../tags/tag3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5" name="Objekt 84" hidden="1"/>
          <p:cNvGraphicFramePr>
            <a:graphicFrameLocks noChangeAspect="1"/>
          </p:cNvGraphicFramePr>
          <p:nvPr>
            <p:custDataLst>
              <p:tags r:id="rId5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4" name="think-cell Folie" r:id="rId6" imgW="399" imgH="399" progId="TCLayout.ActiveDocument.1">
                  <p:embed/>
                </p:oleObj>
              </mc:Choice>
              <mc:Fallback>
                <p:oleObj name="think-cell Folie" r:id="rId6" imgW="399" imgH="399" progId="TCLayout.ActiveDocument.1">
                  <p:embed/>
                  <p:pic>
                    <p:nvPicPr>
                      <p:cNvPr id="85" name="Objekt 84" hidden="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4650" cy="461665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de-DE" noProof="1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47700" y="1485901"/>
            <a:ext cx="7993063" cy="44989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8446" y="6471704"/>
            <a:ext cx="1141338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21 June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1704"/>
            <a:ext cx="442429" cy="138499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7722394" y="6498640"/>
            <a:ext cx="921544" cy="252408"/>
            <a:chOff x="1005" y="1644"/>
            <a:chExt cx="3749" cy="1030"/>
          </a:xfrm>
        </p:grpSpPr>
        <p:sp>
          <p:nvSpPr>
            <p:cNvPr id="89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0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91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GB" dirty="0">
                <a:solidFill>
                  <a:srgbClr val="000000"/>
                </a:solidFill>
                <a:latin typeface="Arial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F4A55A09-6EB7-44B7-A3B2-17F745536A16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4"/>
    </p:custDataLst>
    <p:extLst>
      <p:ext uri="{BB962C8B-B14F-4D97-AF65-F5344CB8AC3E}">
        <p14:creationId xmlns:p14="http://schemas.microsoft.com/office/powerpoint/2010/main" val="21884829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chemeClr val="accent4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defTabSz="914400" rtl="0" eaLnBrk="1" latinLnBrk="0" hangingPunct="1">
        <a:spcBef>
          <a:spcPts val="400"/>
        </a:spcBef>
        <a:buClr>
          <a:schemeClr val="accent4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5">
          <p15:clr>
            <a:srgbClr val="F26B43"/>
          </p15:clr>
        </p15:guide>
        <p15:guide id="2" pos="2857">
          <p15:clr>
            <a:srgbClr val="F26B43"/>
          </p15:clr>
        </p15:guide>
        <p15:guide id="3" pos="408">
          <p15:clr>
            <a:srgbClr val="F26B43"/>
          </p15:clr>
        </p15:guide>
        <p15:guide id="4" pos="2993">
          <p15:clr>
            <a:srgbClr val="F26B43"/>
          </p15:clr>
        </p15:guide>
        <p15:guide id="5" pos="5443">
          <p15:clr>
            <a:srgbClr val="F26B43"/>
          </p15:clr>
        </p15:guide>
        <p15:guide id="6" orient="horz" pos="3770">
          <p15:clr>
            <a:srgbClr val="F26B43"/>
          </p15:clr>
        </p15:guide>
        <p15:guide id="7" pos="5556">
          <p15:clr>
            <a:srgbClr val="F26B43"/>
          </p15:clr>
        </p15:guide>
        <p15:guide id="8" orient="horz" pos="4020">
          <p15:clr>
            <a:srgbClr val="F26B43"/>
          </p15:clr>
        </p15:guide>
        <p15:guide id="9" pos="204">
          <p15:clr>
            <a:srgbClr val="F26B43"/>
          </p15:clr>
        </p15:guide>
        <p15:guide id="10" pos="292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4.jpe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emf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3"/>
          <p:cNvSpPr/>
          <p:nvPr/>
        </p:nvSpPr>
        <p:spPr bwMode="auto">
          <a:xfrm>
            <a:off x="649288" y="1770107"/>
            <a:ext cx="3889375" cy="376238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FF6600"/>
              </a:buClr>
              <a:buSzTx/>
              <a:buFontTx/>
              <a:buNone/>
              <a:tabLst/>
              <a:defRPr/>
            </a:pPr>
            <a:r>
              <a:rPr kumimoji="0" lang="zh-CN" sz="1400" b="1" i="0" u="none" strike="noStrike" cap="none" normalizeH="0" baseline="0" noProof="0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/>
                <a:ea typeface="FZZhunYuan-M02S" pitchFamily="34" charset="-128"/>
                <a:cs typeface="+mn-cs"/>
              </a:rPr>
              <a:t>价值和益处</a:t>
            </a:r>
          </a:p>
        </p:txBody>
      </p:sp>
      <p:sp>
        <p:nvSpPr>
          <p:cNvPr id="22" name="Rechteck 4"/>
          <p:cNvSpPr>
            <a:spLocks/>
          </p:cNvSpPr>
          <p:nvPr/>
        </p:nvSpPr>
        <p:spPr bwMode="auto">
          <a:xfrm>
            <a:off x="649288" y="2146344"/>
            <a:ext cx="3889375" cy="366553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23" name="Rechteck 11"/>
          <p:cNvSpPr/>
          <p:nvPr/>
        </p:nvSpPr>
        <p:spPr bwMode="auto">
          <a:xfrm>
            <a:off x="4751388" y="1770106"/>
            <a:ext cx="3889375" cy="38893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zh-CN" sz="1400" b="1" i="0" u="none" strike="noStrike" cap="none" normalizeH="0" baseline="0" noProof="1">
                <a:ln>
                  <a:noFill/>
                </a:ln>
                <a:solidFill>
                  <a:srgbClr val="FFFFFF"/>
                </a:solidFill>
                <a:uLnTx/>
                <a:uFillTx/>
                <a:latin typeface="Arial" charset="0"/>
                <a:ea typeface="FZZhunYuan-M02S"/>
                <a:cs typeface="Arial" charset="0"/>
              </a:rPr>
              <a:t>描述</a:t>
            </a:r>
          </a:p>
        </p:txBody>
      </p:sp>
      <p:sp>
        <p:nvSpPr>
          <p:cNvPr id="24" name="Rechteck 12"/>
          <p:cNvSpPr>
            <a:spLocks/>
          </p:cNvSpPr>
          <p:nvPr/>
        </p:nvSpPr>
        <p:spPr bwMode="auto">
          <a:xfrm>
            <a:off x="4751388" y="2146343"/>
            <a:ext cx="3889375" cy="365283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宋体" charset="-122"/>
              <a:cs typeface="+mn-cs"/>
            </a:endParaRPr>
          </a:p>
        </p:txBody>
      </p: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38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zh-CN" altLang="fr-FR" dirty="0"/>
              <a:t>防止意外停机</a:t>
            </a:r>
            <a:endParaRPr lang="zh-CN" dirty="0"/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62130"/>
            <a:ext cx="7997825" cy="307975"/>
          </a:xfrm>
        </p:spPr>
        <p:txBody>
          <a:bodyPr/>
          <a:lstStyle/>
          <a:p>
            <a:r>
              <a:rPr lang="zh-CN" altLang="fr-FR" dirty="0"/>
              <a:t>链条磨损传感器</a:t>
            </a:r>
            <a:endParaRPr lang="zh-CN" dirty="0"/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68447" y="590130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zh-CN" sz="800" dirty="0">
                <a:solidFill>
                  <a:srgbClr val="000000"/>
                </a:solidFill>
              </a:rPr>
              <a:t>价值：</a:t>
            </a:r>
            <a:r>
              <a:rPr lang="ja-JP" altLang="fr-FR" sz="800" dirty="0">
                <a:solidFill>
                  <a:srgbClr val="000000"/>
                </a:solidFill>
                <a:latin typeface="方正准圆简体"/>
                <a:cs typeface="方正准圆简体"/>
              </a:rPr>
              <a:t>维护</a:t>
            </a:r>
            <a:r>
              <a:rPr lang="en-US" sz="800" dirty="0">
                <a:solidFill>
                  <a:srgbClr val="000000"/>
                </a:solidFill>
                <a:latin typeface="方正准圆简体"/>
                <a:cs typeface="方正准圆简体"/>
              </a:rPr>
              <a:t>, </a:t>
            </a:r>
            <a:r>
              <a:rPr lang="zh-CN" altLang="fr-FR" sz="800" kern="0" dirty="0">
                <a:solidFill>
                  <a:srgbClr val="000000"/>
                </a:solidFill>
                <a:latin typeface="方正准圆简体"/>
                <a:cs typeface="方正准圆简体"/>
              </a:rPr>
              <a:t>改善安全和人体工学性</a:t>
            </a:r>
            <a:endParaRPr lang="zh-CN" sz="800" dirty="0">
              <a:solidFill>
                <a:srgbClr val="000000"/>
              </a:solidFill>
            </a:endParaRPr>
          </a:p>
          <a:p>
            <a:pPr lvl="0" fontAlgn="base">
              <a:spcAft>
                <a:spcPct val="0"/>
              </a:spcAft>
              <a:defRPr/>
            </a:pPr>
            <a:r>
              <a:rPr lang="zh-CN" sz="800" dirty="0">
                <a:solidFill>
                  <a:srgbClr val="000000"/>
                </a:solidFill>
              </a:rPr>
              <a:t>设备：</a:t>
            </a:r>
            <a:r>
              <a:rPr lang="de-CH" altLang="fr-FR" sz="700" dirty="0">
                <a:solidFill>
                  <a:srgbClr val="000000"/>
                </a:solidFill>
                <a:latin typeface="FZZhunYuan-M02S"/>
                <a:ea typeface="FZZhunYuan-M02S"/>
                <a:cs typeface="FZZhunYuan-M02S"/>
              </a:rPr>
              <a:t> </a:t>
            </a:r>
            <a:r>
              <a:rPr lang="en-GB" altLang="fr-FR" sz="800" dirty="0" err="1">
                <a:solidFill>
                  <a:srgbClr val="000000"/>
                </a:solidFill>
              </a:rPr>
              <a:t>Oceano</a:t>
            </a:r>
            <a:r>
              <a:rPr lang="en-GB" altLang="fr-FR" sz="800" dirty="0">
                <a:solidFill>
                  <a:srgbClr val="000000"/>
                </a:solidFill>
              </a:rPr>
              <a:t>, Hydra, </a:t>
            </a:r>
            <a:r>
              <a:rPr lang="en-GB" altLang="fr-FR" sz="800" dirty="0" err="1">
                <a:solidFill>
                  <a:srgbClr val="000000"/>
                </a:solidFill>
              </a:rPr>
              <a:t>Atlantic,HD</a:t>
            </a:r>
            <a:r>
              <a:rPr lang="en-GB" altLang="fr-FR" sz="800" dirty="0">
                <a:solidFill>
                  <a:srgbClr val="000000"/>
                </a:solidFill>
              </a:rPr>
              <a:t>, Asia, Aqua, NDE (also in competitor machine)</a:t>
            </a:r>
          </a:p>
          <a:p>
            <a:pPr>
              <a:defRPr/>
            </a:pPr>
            <a:r>
              <a:rPr lang="zh-CN" sz="800" dirty="0">
                <a:solidFill>
                  <a:srgbClr val="000000"/>
                </a:solidFill>
              </a:rPr>
              <a:t>产品目录代码：</a:t>
            </a:r>
            <a:r>
              <a:rPr lang="fr-FR" altLang="zh-CN" sz="800" dirty="0">
                <a:solidFill>
                  <a:srgbClr val="000000"/>
                </a:solidFill>
              </a:rPr>
              <a:t>VRB-047</a:t>
            </a:r>
            <a:endParaRPr lang="zh-CN" sz="800" dirty="0">
              <a:solidFill>
                <a:srgbClr val="000000"/>
              </a:solidFill>
            </a:endParaRP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B5E36E3-916E-49D7-8B1D-96D47F7291C3}"/>
              </a:ext>
            </a:extLst>
          </p:cNvPr>
          <p:cNvSpPr/>
          <p:nvPr/>
        </p:nvSpPr>
        <p:spPr>
          <a:xfrm>
            <a:off x="649288" y="2136409"/>
            <a:ext cx="3890963" cy="72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GB" sz="1200" dirty="0"/>
              <a:t>Constant control of chain wear</a:t>
            </a:r>
          </a:p>
          <a:p>
            <a:pPr marL="182563" lvl="0" indent="-182563" eaLnBrk="0" hangingPunct="0">
              <a:spcBef>
                <a:spcPct val="45000"/>
              </a:spcBef>
              <a:buClr>
                <a:srgbClr val="E64B00"/>
              </a:buClr>
              <a:buFont typeface="Wingdings" pitchFamily="2" charset="2"/>
              <a:buChar char="§"/>
              <a:defRPr/>
            </a:pPr>
            <a:r>
              <a:rPr lang="en-US" sz="1200" dirty="0"/>
              <a:t>Keep the control on intervention schedule for chain replacement</a:t>
            </a:r>
            <a:endParaRPr lang="en-GB" sz="1200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7EFE33F-9159-4582-AE66-EB300DBFF68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36580" y="4278627"/>
            <a:ext cx="1883613" cy="140594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isometricLeftDown">
              <a:rot lat="2100000" lon="1200000" rev="0"/>
            </a:camera>
            <a:lightRig rig="threePt" dir="t"/>
          </a:scene3d>
        </p:spPr>
      </p:pic>
      <p:pic>
        <p:nvPicPr>
          <p:cNvPr id="14" name="Immagine 25" descr="C:\Users\mariano.marsotto\Desktop\Immagini schede\Controllo usura catena\IMG_4730.JPG">
            <a:extLst>
              <a:ext uri="{FF2B5EF4-FFF2-40B4-BE49-F238E27FC236}">
                <a16:creationId xmlns:a16="http://schemas.microsoft.com/office/drawing/2014/main" id="{073729B0-E5C6-427F-94E7-A9004B73428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154" y="2538305"/>
            <a:ext cx="1186851" cy="890406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A5980B95-E069-4FAF-9E55-712D7C77EE7A}"/>
              </a:ext>
            </a:extLst>
          </p:cNvPr>
          <p:cNvCxnSpPr>
            <a:cxnSpLocks/>
            <a:stCxn id="16" idx="1"/>
          </p:cNvCxnSpPr>
          <p:nvPr/>
        </p:nvCxnSpPr>
        <p:spPr>
          <a:xfrm flipH="1" flipV="1">
            <a:off x="7225390" y="2911408"/>
            <a:ext cx="317340" cy="312189"/>
          </a:xfrm>
          <a:prstGeom prst="straightConnector1">
            <a:avLst/>
          </a:prstGeom>
          <a:ln w="28575">
            <a:solidFill>
              <a:srgbClr val="E64B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4B0FD3DD-0EBF-4CAE-BB59-8A635ADA7046}"/>
              </a:ext>
            </a:extLst>
          </p:cNvPr>
          <p:cNvSpPr txBox="1"/>
          <p:nvPr/>
        </p:nvSpPr>
        <p:spPr>
          <a:xfrm>
            <a:off x="7542730" y="3038931"/>
            <a:ext cx="831169" cy="369332"/>
          </a:xfrm>
          <a:prstGeom prst="rect">
            <a:avLst/>
          </a:prstGeom>
          <a:noFill/>
          <a:ln>
            <a:solidFill>
              <a:srgbClr val="E64B00"/>
            </a:solidFill>
          </a:ln>
          <a:effectLst/>
        </p:spPr>
        <p:txBody>
          <a:bodyPr wrap="square" lIns="0" tIns="0" rIns="0" bIns="0" rtlCol="0">
            <a:spAutoFit/>
          </a:bodyPr>
          <a:lstStyle/>
          <a:p>
            <a:r>
              <a:rPr lang="it-IT" sz="800" b="1" dirty="0"/>
              <a:t>Chain Pitch Sensor</a:t>
            </a:r>
          </a:p>
          <a:p>
            <a:endParaRPr lang="it-IT" sz="800" dirty="0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DC178D0F-1FEF-4DE7-9000-6E2D2289E459}"/>
              </a:ext>
            </a:extLst>
          </p:cNvPr>
          <p:cNvCxnSpPr>
            <a:cxnSpLocks/>
            <a:stCxn id="18" idx="3"/>
          </p:cNvCxnSpPr>
          <p:nvPr/>
        </p:nvCxnSpPr>
        <p:spPr>
          <a:xfrm>
            <a:off x="5661044" y="2398344"/>
            <a:ext cx="751495" cy="316403"/>
          </a:xfrm>
          <a:prstGeom prst="straightConnector1">
            <a:avLst/>
          </a:prstGeom>
          <a:ln w="28575">
            <a:solidFill>
              <a:srgbClr val="E64B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6317E62F-A279-431D-9DA0-28AA6C3238CE}"/>
              </a:ext>
            </a:extLst>
          </p:cNvPr>
          <p:cNvSpPr txBox="1"/>
          <p:nvPr/>
        </p:nvSpPr>
        <p:spPr>
          <a:xfrm>
            <a:off x="4914316" y="2275233"/>
            <a:ext cx="746728" cy="246221"/>
          </a:xfrm>
          <a:prstGeom prst="rect">
            <a:avLst/>
          </a:prstGeom>
          <a:noFill/>
          <a:ln>
            <a:solidFill>
              <a:srgbClr val="E64B00"/>
            </a:solidFill>
          </a:ln>
          <a:effectLst/>
        </p:spPr>
        <p:txBody>
          <a:bodyPr wrap="square" lIns="0" tIns="0" rIns="0" bIns="0" rtlCol="0">
            <a:spAutoFit/>
          </a:bodyPr>
          <a:lstStyle/>
          <a:p>
            <a:r>
              <a:rPr lang="it-IT" sz="800" b="1" dirty="0" err="1"/>
              <a:t>Wear</a:t>
            </a:r>
            <a:r>
              <a:rPr lang="it-IT" sz="800" b="1" dirty="0"/>
              <a:t> Laser Sensor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9A1B0F7-24B4-41BA-A726-D9663224C9D8}"/>
              </a:ext>
            </a:extLst>
          </p:cNvPr>
          <p:cNvSpPr/>
          <p:nvPr/>
        </p:nvSpPr>
        <p:spPr>
          <a:xfrm>
            <a:off x="4751388" y="3704945"/>
            <a:ext cx="388937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Font typeface="Wingdings" charset="2"/>
              <a:buChar char="§"/>
              <a:defRPr/>
            </a:pPr>
            <a:r>
              <a:rPr lang="en-US" altLang="zh-CN" sz="1200" dirty="0">
                <a:solidFill>
                  <a:srgbClr val="000000"/>
                </a:solidFill>
                <a:ea typeface="宋体" charset="-122"/>
              </a:rPr>
              <a:t>Installation of sensors to measure the chain wear</a:t>
            </a:r>
            <a:endParaRPr lang="en-GB" altLang="zh-CN" sz="1200" dirty="0">
              <a:solidFill>
                <a:srgbClr val="000000"/>
              </a:solidFill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694874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EN-modele</Template>
  <TotalTime>5053</TotalTime>
  <Words>94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宋体</vt:lpstr>
      <vt:lpstr>Arial</vt:lpstr>
      <vt:lpstr>FZZhunYuan-M02S</vt:lpstr>
      <vt:lpstr>Wingdings</vt:lpstr>
      <vt:lpstr>方正准圆简体</vt:lpstr>
      <vt:lpstr>1_NewSidel_Template_4x3_with add layouts</vt:lpstr>
      <vt:lpstr>think-cell Folie</vt:lpstr>
      <vt:lpstr>防止意外停机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an example  of a presentation title</dc:title>
  <dc:creator>FERROZZI, MARCELLO</dc:creator>
  <cp:lastModifiedBy>Sorega, Dan</cp:lastModifiedBy>
  <cp:revision>95</cp:revision>
  <dcterms:created xsi:type="dcterms:W3CDTF">2018-02-10T17:04:39Z</dcterms:created>
  <dcterms:modified xsi:type="dcterms:W3CDTF">2021-06-21T13:36:35Z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Owner">
    <vt:lpwstr>107200@sidel.com</vt:lpwstr>
  </property>
  <property fmtid="{D5CDD505-2E9C-101B-9397-08002B2CF9AE}" pid="7" name="MSIP_Label_e35bb0a3-90cf-41a8-939e-500b35438edf_SetDate">
    <vt:lpwstr>2017-09-26T14:43:53.5499116+02:00</vt:lpwstr>
  </property>
  <property fmtid="{D5CDD505-2E9C-101B-9397-08002B2CF9AE}" pid="8" name="MSIP_Label_e35bb0a3-90cf-41a8-939e-500b35438edf_Name">
    <vt:lpwstr>Sidel-Confidential</vt:lpwstr>
  </property>
  <property fmtid="{D5CDD505-2E9C-101B-9397-08002B2CF9AE}" pid="9" name="MSIP_Label_e35bb0a3-90cf-41a8-939e-500b35438edf_Application">
    <vt:lpwstr>Microsoft Azure Information Protection</vt:lpwstr>
  </property>
  <property fmtid="{D5CDD505-2E9C-101B-9397-08002B2CF9AE}" pid="10" name="MSIP_Label_e35bb0a3-90cf-41a8-939e-500b35438edf_Extended_MSFT_Method">
    <vt:lpwstr>Automatic</vt:lpwstr>
  </property>
  <property fmtid="{D5CDD505-2E9C-101B-9397-08002B2CF9AE}" pid="11" name="MSIP_Label_94480757-a570-4f64-84e7-c5b3ffe9d573_Enabled">
    <vt:lpwstr>true</vt:lpwstr>
  </property>
  <property fmtid="{D5CDD505-2E9C-101B-9397-08002B2CF9AE}" pid="12" name="MSIP_Label_94480757-a570-4f64-84e7-c5b3ffe9d573_SetDate">
    <vt:lpwstr>2021-06-21T13:36:35Z</vt:lpwstr>
  </property>
  <property fmtid="{D5CDD505-2E9C-101B-9397-08002B2CF9AE}" pid="13" name="MSIP_Label_94480757-a570-4f64-84e7-c5b3ffe9d573_Method">
    <vt:lpwstr>Standard</vt:lpwstr>
  </property>
  <property fmtid="{D5CDD505-2E9C-101B-9397-08002B2CF9AE}" pid="14" name="MSIP_Label_94480757-a570-4f64-84e7-c5b3ffe9d573_Name">
    <vt:lpwstr>General</vt:lpwstr>
  </property>
  <property fmtid="{D5CDD505-2E9C-101B-9397-08002B2CF9AE}" pid="15" name="MSIP_Label_94480757-a570-4f64-84e7-c5b3ffe9d573_SiteId">
    <vt:lpwstr>2390cbd1-e663-4321-bc93-ba298637ce52</vt:lpwstr>
  </property>
  <property fmtid="{D5CDD505-2E9C-101B-9397-08002B2CF9AE}" pid="16" name="MSIP_Label_94480757-a570-4f64-84e7-c5b3ffe9d573_ContentBits">
    <vt:lpwstr>2</vt:lpwstr>
  </property>
</Properties>
</file>