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498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6" y="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4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9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30887"/>
          </a:xfrm>
        </p:spPr>
        <p:txBody>
          <a:bodyPr/>
          <a:lstStyle/>
          <a:p>
            <a:r>
              <a:rPr lang="de-DE" sz="2800" dirty="0"/>
              <a:t>Verhindern Sie unerwartete Abschaltungen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516035"/>
            <a:ext cx="7997825" cy="307975"/>
          </a:xfrm>
        </p:spPr>
        <p:txBody>
          <a:bodyPr/>
          <a:lstStyle/>
          <a:p>
            <a:r>
              <a:rPr lang="de-DE" dirty="0"/>
              <a:t>Kettenverschleißsensor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Nutzen: </a:t>
            </a:r>
            <a:r>
              <a:rPr lang="en-US" sz="800" dirty="0" err="1">
                <a:solidFill>
                  <a:srgbClr val="000000"/>
                </a:solidFill>
              </a:rPr>
              <a:t>Wartung</a:t>
            </a:r>
            <a:r>
              <a:rPr lang="en-US" sz="800" dirty="0">
                <a:solidFill>
                  <a:srgbClr val="000000"/>
                </a:solidFill>
              </a:rPr>
              <a:t>, </a:t>
            </a:r>
            <a:r>
              <a:rPr lang="de-DE" sz="800" dirty="0">
                <a:solidFill>
                  <a:srgbClr val="000000"/>
                </a:solidFill>
              </a:rPr>
              <a:t>Sicherheit und Ergonomie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de-DE" sz="800" dirty="0">
                <a:solidFill>
                  <a:srgbClr val="000000"/>
                </a:solidFill>
              </a:rPr>
              <a:t>Ausstattung: </a:t>
            </a:r>
            <a:r>
              <a:rPr lang="en-GB" altLang="fr-FR" sz="800" dirty="0" err="1">
                <a:solidFill>
                  <a:srgbClr val="000000"/>
                </a:solidFill>
              </a:rPr>
              <a:t>Oceano</a:t>
            </a:r>
            <a:r>
              <a:rPr lang="en-GB" altLang="fr-FR" sz="800" dirty="0">
                <a:solidFill>
                  <a:srgbClr val="000000"/>
                </a:solidFill>
              </a:rPr>
              <a:t>, Hydra, </a:t>
            </a:r>
            <a:r>
              <a:rPr lang="en-GB" altLang="fr-FR" sz="800" dirty="0" err="1">
                <a:solidFill>
                  <a:srgbClr val="000000"/>
                </a:solidFill>
              </a:rPr>
              <a:t>Atlantic,HD</a:t>
            </a:r>
            <a:r>
              <a:rPr lang="en-GB" altLang="fr-FR" sz="800" dirty="0">
                <a:solidFill>
                  <a:srgbClr val="000000"/>
                </a:solidFill>
              </a:rPr>
              <a:t>, Asia, Aqua, NDE (also in competitor machine)</a:t>
            </a: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Katalog-Code: VRB-047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BDA709-CB82-410F-AE08-95DB57899013}"/>
              </a:ext>
            </a:extLst>
          </p:cNvPr>
          <p:cNvSpPr/>
          <p:nvPr/>
        </p:nvSpPr>
        <p:spPr>
          <a:xfrm>
            <a:off x="647700" y="2136489"/>
            <a:ext cx="3890963" cy="3239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000" dirty="0"/>
              <a:t>Reduction of maintenance cost (spare parts+ intervention) up to 60%</a:t>
            </a:r>
          </a:p>
          <a:p>
            <a:pPr lvl="0" eaLnBrk="0" hangingPunct="0">
              <a:buClr>
                <a:srgbClr val="E64B00"/>
              </a:buClr>
              <a:defRPr/>
            </a:pPr>
            <a:r>
              <a:rPr lang="en-GB" sz="1000" dirty="0">
                <a:solidFill>
                  <a:srgbClr val="000000"/>
                </a:solidFill>
              </a:rPr>
              <a:t> i.e.  Bottlewasher HD-</a:t>
            </a:r>
            <a:r>
              <a:rPr lang="en-GB" sz="1000" dirty="0" err="1">
                <a:solidFill>
                  <a:srgbClr val="000000"/>
                </a:solidFill>
              </a:rPr>
              <a:t>ht</a:t>
            </a:r>
            <a:r>
              <a:rPr lang="en-GB" sz="1000" dirty="0">
                <a:solidFill>
                  <a:srgbClr val="000000"/>
                </a:solidFill>
              </a:rPr>
              <a:t> 95-140/46</a:t>
            </a:r>
          </a:p>
          <a:p>
            <a:pPr lvl="0" eaLnBrk="0" hangingPunct="0">
              <a:buClr>
                <a:srgbClr val="E64B00"/>
              </a:buClr>
              <a:defRPr/>
            </a:pPr>
            <a:r>
              <a:rPr lang="en-GB" sz="1000" dirty="0">
                <a:solidFill>
                  <a:srgbClr val="000000"/>
                </a:solidFill>
              </a:rPr>
              <a:t>      Original Infeed System	         </a:t>
            </a:r>
            <a:r>
              <a:rPr lang="en-GB" sz="1000" dirty="0">
                <a:solidFill>
                  <a:srgbClr val="000000"/>
                </a:solidFill>
                <a:sym typeface="Wingdings" panose="05000000000000000000" pitchFamily="2" charset="2"/>
              </a:rPr>
              <a:t>  50 k€/year</a:t>
            </a:r>
            <a:endParaRPr lang="en-GB" sz="1000" dirty="0">
              <a:solidFill>
                <a:srgbClr val="000000"/>
              </a:solidFill>
            </a:endParaRPr>
          </a:p>
          <a:p>
            <a:pPr lvl="0" eaLnBrk="0" hangingPunct="0">
              <a:buClr>
                <a:srgbClr val="E64B00"/>
              </a:buClr>
              <a:defRPr/>
            </a:pPr>
            <a:r>
              <a:rPr lang="en-GB" sz="1000" dirty="0">
                <a:solidFill>
                  <a:srgbClr val="000000"/>
                </a:solidFill>
              </a:rPr>
              <a:t>      High Speed Infeed System	         </a:t>
            </a:r>
            <a:r>
              <a:rPr lang="en-GB" sz="1000" dirty="0">
                <a:solidFill>
                  <a:srgbClr val="000000"/>
                </a:solidFill>
                <a:sym typeface="Wingdings" panose="05000000000000000000" pitchFamily="2" charset="2"/>
              </a:rPr>
              <a:t>  20 k€/year</a:t>
            </a:r>
            <a:endParaRPr lang="en-GB" sz="1000" dirty="0">
              <a:solidFill>
                <a:srgbClr val="000000"/>
              </a:solidFill>
            </a:endParaRPr>
          </a:p>
          <a:p>
            <a:pPr lvl="0" eaLnBrk="0" hangingPunct="0">
              <a:buClr>
                <a:srgbClr val="E64B00"/>
              </a:buClr>
              <a:defRPr/>
            </a:pPr>
            <a:r>
              <a:rPr lang="en-GB" sz="1000" dirty="0">
                <a:solidFill>
                  <a:srgbClr val="000000"/>
                </a:solidFill>
              </a:rPr>
              <a:t>     </a:t>
            </a:r>
            <a:r>
              <a:rPr lang="en-GB" sz="1000" b="1" dirty="0">
                <a:solidFill>
                  <a:srgbClr val="FF0000"/>
                </a:solidFill>
              </a:rPr>
              <a:t>Maintenance saving            	        </a:t>
            </a:r>
            <a:r>
              <a:rPr lang="en-GB" sz="1000" b="1" dirty="0">
                <a:solidFill>
                  <a:srgbClr val="FF0000"/>
                </a:solidFill>
                <a:sym typeface="Wingdings" panose="05000000000000000000" pitchFamily="2" charset="2"/>
              </a:rPr>
              <a:t>  up to 30</a:t>
            </a:r>
            <a:r>
              <a:rPr lang="en-GB" sz="1000" b="1" dirty="0">
                <a:solidFill>
                  <a:srgbClr val="FF0000"/>
                </a:solidFill>
              </a:rPr>
              <a:t> k€/year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000" dirty="0">
                <a:solidFill>
                  <a:srgbClr val="000000"/>
                </a:solidFill>
              </a:rPr>
              <a:t>Resetting safeties with gearmotors and not manually, shortening recovery times and increasing efficiency up to 0,3%</a:t>
            </a:r>
          </a:p>
          <a:p>
            <a:pPr lvl="0" eaLnBrk="0" hangingPunct="0">
              <a:buClr>
                <a:srgbClr val="E64B00"/>
              </a:buClr>
              <a:defRPr/>
            </a:pPr>
            <a:r>
              <a:rPr lang="en-GB" sz="1000" dirty="0">
                <a:solidFill>
                  <a:srgbClr val="000000"/>
                </a:solidFill>
              </a:rPr>
              <a:t>i.e.  Bottlewasher “</a:t>
            </a:r>
            <a:r>
              <a:rPr lang="en-GB" sz="1000" dirty="0" err="1">
                <a:solidFill>
                  <a:srgbClr val="000000"/>
                </a:solidFill>
              </a:rPr>
              <a:t>Oceano</a:t>
            </a:r>
            <a:r>
              <a:rPr lang="en-GB" sz="1000" dirty="0">
                <a:solidFill>
                  <a:srgbClr val="000000"/>
                </a:solidFill>
              </a:rPr>
              <a:t>” efficiency 80% with 15% of total</a:t>
            </a:r>
          </a:p>
          <a:p>
            <a:pPr lvl="0" eaLnBrk="0" hangingPunct="0">
              <a:buClr>
                <a:srgbClr val="E64B00"/>
              </a:buClr>
              <a:defRPr/>
            </a:pPr>
            <a:r>
              <a:rPr lang="en-GB" sz="1000" dirty="0">
                <a:solidFill>
                  <a:srgbClr val="000000"/>
                </a:solidFill>
              </a:rPr>
              <a:t>       downtime due to bottle broken/fallen at the infeed</a:t>
            </a:r>
          </a:p>
          <a:p>
            <a:pPr lvl="0" eaLnBrk="0" hangingPunct="0">
              <a:buClr>
                <a:srgbClr val="E64B00"/>
              </a:buClr>
              <a:defRPr/>
            </a:pPr>
            <a:r>
              <a:rPr lang="en-GB" sz="1000" b="1" dirty="0">
                <a:solidFill>
                  <a:srgbClr val="FF0000"/>
                </a:solidFill>
              </a:rPr>
              <a:t>      Efficiency            	        </a:t>
            </a:r>
            <a:r>
              <a:rPr lang="en-GB" sz="1000" b="1" dirty="0">
                <a:solidFill>
                  <a:srgbClr val="FF0000"/>
                </a:solidFill>
                <a:sym typeface="Wingdings" panose="05000000000000000000" pitchFamily="2" charset="2"/>
              </a:rPr>
              <a:t>  up to +0,3%</a:t>
            </a:r>
            <a:endParaRPr lang="en-GB" sz="1000" dirty="0"/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000" dirty="0"/>
              <a:t>Low skills required for the technicians involved in maintenance/overhaul operations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000" dirty="0"/>
              <a:t>Elimination of risk of lack of spare part supplies for the load because these are obsolete.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000" dirty="0"/>
              <a:t>Protection against overloads by pneumatic torque limiters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000" dirty="0"/>
              <a:t>Possibility of adjusting the speed of the infeed belts for the various sizes directly from the control panel</a:t>
            </a:r>
            <a:r>
              <a:rPr lang="en-GB" sz="1200" dirty="0"/>
              <a:t>.</a:t>
            </a:r>
          </a:p>
        </p:txBody>
      </p:sp>
      <p:grpSp>
        <p:nvGrpSpPr>
          <p:cNvPr id="26" name="Group 2">
            <a:extLst>
              <a:ext uri="{FF2B5EF4-FFF2-40B4-BE49-F238E27FC236}">
                <a16:creationId xmlns:a16="http://schemas.microsoft.com/office/drawing/2014/main" id="{70875772-EF8A-4210-B496-ED09AD414CF9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819275"/>
            <a:ext cx="7991475" cy="3963216"/>
            <a:chOff x="650875" y="1906524"/>
            <a:chExt cx="7991475" cy="4042232"/>
          </a:xfrm>
        </p:grpSpPr>
        <p:sp>
          <p:nvSpPr>
            <p:cNvPr id="27" name="Rechteck 3">
              <a:extLst>
                <a:ext uri="{FF2B5EF4-FFF2-40B4-BE49-F238E27FC236}">
                  <a16:creationId xmlns:a16="http://schemas.microsoft.com/office/drawing/2014/main" id="{EC02736A-70C0-40D6-9004-318ACE715A90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de-DE" sz="1400" b="1" dirty="0">
                  <a:solidFill>
                    <a:srgbClr val="FFFFFF"/>
                  </a:solidFill>
                  <a:ea typeface="MS PGothic" pitchFamily="34" charset="-128"/>
                </a:rPr>
                <a:t>NUTZEN UND VORTEILE</a:t>
              </a:r>
            </a:p>
          </p:txBody>
        </p:sp>
        <p:sp>
          <p:nvSpPr>
            <p:cNvPr id="39" name="Rechteck 4">
              <a:extLst>
                <a:ext uri="{FF2B5EF4-FFF2-40B4-BE49-F238E27FC236}">
                  <a16:creationId xmlns:a16="http://schemas.microsoft.com/office/drawing/2014/main" id="{E2E40832-DC8A-4C2C-8C8F-C265F9950697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Rechteck 11">
              <a:extLst>
                <a:ext uri="{FF2B5EF4-FFF2-40B4-BE49-F238E27FC236}">
                  <a16:creationId xmlns:a16="http://schemas.microsoft.com/office/drawing/2014/main" id="{CE2626AF-C63B-4CDF-852C-D835D981DCB6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BESCHREIBUNG</a:t>
              </a:r>
            </a:p>
          </p:txBody>
        </p:sp>
        <p:sp>
          <p:nvSpPr>
            <p:cNvPr id="41" name="Rechteck 12">
              <a:extLst>
                <a:ext uri="{FF2B5EF4-FFF2-40B4-BE49-F238E27FC236}">
                  <a16:creationId xmlns:a16="http://schemas.microsoft.com/office/drawing/2014/main" id="{9E988B69-F710-4A06-A584-06AFA597C306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noFill/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0E4AD564-44D4-4D43-A7C0-4E226FF11A2C}"/>
              </a:ext>
            </a:extLst>
          </p:cNvPr>
          <p:cNvSpPr/>
          <p:nvPr/>
        </p:nvSpPr>
        <p:spPr>
          <a:xfrm>
            <a:off x="647700" y="2202565"/>
            <a:ext cx="3890963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/>
              <a:t>Ständige Kontrolle des Kettenverschleißes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/>
              <a:t>Behalten Sie die Kontrolle über den Interventionsplan für den Kettenaustausch</a:t>
            </a:r>
            <a:endParaRPr lang="en-GB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09EDE0-2544-4A36-9842-6D2FB22D9F8E}"/>
              </a:ext>
            </a:extLst>
          </p:cNvPr>
          <p:cNvSpPr/>
          <p:nvPr/>
        </p:nvSpPr>
        <p:spPr>
          <a:xfrm>
            <a:off x="4788804" y="3638044"/>
            <a:ext cx="3858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altLang="zh-CN" sz="1200" dirty="0">
                <a:solidFill>
                  <a:srgbClr val="000000"/>
                </a:solidFill>
                <a:ea typeface="宋体" charset="-122"/>
              </a:rPr>
              <a:t>Einbau von Sensoren zur Messung des Kettenverschleißes</a:t>
            </a:r>
            <a:endParaRPr lang="en-GB" altLang="zh-CN" sz="1200" dirty="0">
              <a:solidFill>
                <a:srgbClr val="000000"/>
              </a:solidFill>
              <a:ea typeface="宋体" charset="-122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65A9CAA-80A8-4EC9-8B9F-B647244504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6580" y="4278627"/>
            <a:ext cx="1883613" cy="14059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LeftDown">
              <a:rot lat="2100000" lon="1200000" rev="0"/>
            </a:camera>
            <a:lightRig rig="threePt" dir="t"/>
          </a:scene3d>
        </p:spPr>
      </p:pic>
      <p:pic>
        <p:nvPicPr>
          <p:cNvPr id="24" name="Immagine 25" descr="C:\Users\mariano.marsotto\Desktop\Immagini schede\Controllo usura catena\IMG_4730.JPG">
            <a:extLst>
              <a:ext uri="{FF2B5EF4-FFF2-40B4-BE49-F238E27FC236}">
                <a16:creationId xmlns:a16="http://schemas.microsoft.com/office/drawing/2014/main" id="{24C34E88-70C1-41DF-86E7-E5D55327E9B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154" y="2538305"/>
            <a:ext cx="1186851" cy="89040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EA5AD73-1572-4DFF-86B0-D48D67A32827}"/>
              </a:ext>
            </a:extLst>
          </p:cNvPr>
          <p:cNvCxnSpPr>
            <a:cxnSpLocks/>
            <a:stCxn id="29" idx="1"/>
          </p:cNvCxnSpPr>
          <p:nvPr/>
        </p:nvCxnSpPr>
        <p:spPr>
          <a:xfrm flipH="1" flipV="1">
            <a:off x="7225390" y="2911408"/>
            <a:ext cx="317340" cy="312189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D713683-9922-407C-9127-5042A953F152}"/>
              </a:ext>
            </a:extLst>
          </p:cNvPr>
          <p:cNvSpPr txBox="1"/>
          <p:nvPr/>
        </p:nvSpPr>
        <p:spPr>
          <a:xfrm>
            <a:off x="7542730" y="3038931"/>
            <a:ext cx="831169" cy="369332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/>
              <a:t>Chain Pitch Sensor</a:t>
            </a:r>
          </a:p>
          <a:p>
            <a:endParaRPr lang="it-IT" sz="800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7F74BFF-E47D-4B90-83E9-07B4E527F650}"/>
              </a:ext>
            </a:extLst>
          </p:cNvPr>
          <p:cNvCxnSpPr>
            <a:cxnSpLocks/>
            <a:stCxn id="31" idx="3"/>
          </p:cNvCxnSpPr>
          <p:nvPr/>
        </p:nvCxnSpPr>
        <p:spPr>
          <a:xfrm>
            <a:off x="5661044" y="2398344"/>
            <a:ext cx="751495" cy="316403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952C7FA-A618-4A58-A0B9-2D1DA2D17ED3}"/>
              </a:ext>
            </a:extLst>
          </p:cNvPr>
          <p:cNvSpPr txBox="1"/>
          <p:nvPr/>
        </p:nvSpPr>
        <p:spPr>
          <a:xfrm>
            <a:off x="4914316" y="2275233"/>
            <a:ext cx="746728" cy="246221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 err="1"/>
              <a:t>Wear</a:t>
            </a:r>
            <a:r>
              <a:rPr lang="it-IT" sz="800" b="1" dirty="0"/>
              <a:t> Laser Sensor</a:t>
            </a:r>
          </a:p>
        </p:txBody>
      </p:sp>
    </p:spTree>
    <p:extLst>
      <p:ext uri="{BB962C8B-B14F-4D97-AF65-F5344CB8AC3E}">
        <p14:creationId xmlns:p14="http://schemas.microsoft.com/office/powerpoint/2010/main" val="2384122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5053</TotalTime>
  <Words>93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Verhindern Sie unerwartete Abschaltungen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95</cp:revision>
  <dcterms:created xsi:type="dcterms:W3CDTF">2018-02-10T17:04:39Z</dcterms:created>
  <dcterms:modified xsi:type="dcterms:W3CDTF">2021-06-21T13:48:12Z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2021-06-21T13:48:12Z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ContentBits">
    <vt:lpwstr>2</vt:lpwstr>
  </property>
</Properties>
</file>