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94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21/06/2021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8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648051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0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21 June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F4A55A09-6EB7-44B7-A3B2-17F745536A1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jpe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14">
            <a:extLst>
              <a:ext uri="{FF2B5EF4-FFF2-40B4-BE49-F238E27FC236}">
                <a16:creationId xmlns:a16="http://schemas.microsoft.com/office/drawing/2014/main" id="{1DEE6494-7B4A-4743-A662-1F9A72DA26DD}"/>
              </a:ext>
            </a:extLst>
          </p:cNvPr>
          <p:cNvGrpSpPr>
            <a:grpSpLocks/>
          </p:cNvGrpSpPr>
          <p:nvPr/>
        </p:nvGrpSpPr>
        <p:grpSpPr bwMode="auto">
          <a:xfrm>
            <a:off x="647700" y="1803400"/>
            <a:ext cx="7991475" cy="4043363"/>
            <a:chOff x="647700" y="1803400"/>
            <a:chExt cx="7991475" cy="4043363"/>
          </a:xfrm>
        </p:grpSpPr>
        <p:sp>
          <p:nvSpPr>
            <p:cNvPr id="16" name="Rechteck 3">
              <a:extLst>
                <a:ext uri="{FF2B5EF4-FFF2-40B4-BE49-F238E27FC236}">
                  <a16:creationId xmlns:a16="http://schemas.microsoft.com/office/drawing/2014/main" id="{9A83367E-42DA-45A7-992D-7D4CD37FEFE4}"/>
                </a:ext>
              </a:extLst>
            </p:cNvPr>
            <p:cNvSpPr/>
            <p:nvPr/>
          </p:nvSpPr>
          <p:spPr>
            <a:xfrm>
              <a:off x="647700" y="1803400"/>
              <a:ext cx="3889375" cy="390525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fr-FR" altLang="fr-FR" sz="1400" b="1" dirty="0">
                  <a:solidFill>
                    <a:srgbClr val="FFFFFF"/>
                  </a:solidFill>
                  <a:ea typeface="ＭＳ Ｐゴシック" pitchFamily="34" charset="-128"/>
                  <a:cs typeface="Arial" charset="0"/>
                </a:rPr>
                <a:t>VALOR Y VENTAJAS</a:t>
              </a:r>
            </a:p>
          </p:txBody>
        </p:sp>
        <p:sp>
          <p:nvSpPr>
            <p:cNvPr id="17" name="Rechteck 4">
              <a:extLst>
                <a:ext uri="{FF2B5EF4-FFF2-40B4-BE49-F238E27FC236}">
                  <a16:creationId xmlns:a16="http://schemas.microsoft.com/office/drawing/2014/main" id="{17B6A8B0-87F8-4AB8-A1C3-AD7D014EF7DD}"/>
                </a:ext>
              </a:extLst>
            </p:cNvPr>
            <p:cNvSpPr>
              <a:spLocks/>
            </p:cNvSpPr>
            <p:nvPr/>
          </p:nvSpPr>
          <p:spPr>
            <a:xfrm>
              <a:off x="647700" y="2193925"/>
              <a:ext cx="3889375" cy="36528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182563" indent="-1825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ct val="45000"/>
                </a:spcBef>
                <a:spcAft>
                  <a:spcPts val="0"/>
                </a:spcAft>
                <a:buClr>
                  <a:srgbClr val="E64B00"/>
                </a:buClr>
                <a:buFont typeface="Wingdings" pitchFamily="2" charset="2"/>
                <a:buChar char="§"/>
                <a:defRPr/>
              </a:pPr>
              <a:endParaRPr lang="de-CH" altLang="fr-FR" sz="1050" dirty="0">
                <a:solidFill>
                  <a:srgbClr val="000000"/>
                </a:solidFill>
                <a:ea typeface="MS PGothic" pitchFamily="34" charset="-128"/>
                <a:cs typeface="MS PGothic" pitchFamily="34" charset="-128"/>
              </a:endParaRPr>
            </a:p>
          </p:txBody>
        </p:sp>
        <p:sp>
          <p:nvSpPr>
            <p:cNvPr id="22" name="Rechteck 11">
              <a:extLst>
                <a:ext uri="{FF2B5EF4-FFF2-40B4-BE49-F238E27FC236}">
                  <a16:creationId xmlns:a16="http://schemas.microsoft.com/office/drawing/2014/main" id="{98E519DC-B034-4B23-A545-D801F7FAA4F4}"/>
                </a:ext>
              </a:extLst>
            </p:cNvPr>
            <p:cNvSpPr/>
            <p:nvPr/>
          </p:nvSpPr>
          <p:spPr>
            <a:xfrm>
              <a:off x="4749800" y="1803400"/>
              <a:ext cx="3889375" cy="390525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 marL="190500" indent="-19050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fr-FR" altLang="fr-FR" sz="1400" b="1" dirty="0">
                  <a:solidFill>
                    <a:srgbClr val="FFFFFF"/>
                  </a:solidFill>
                  <a:cs typeface="Arial" charset="0"/>
                </a:rPr>
                <a:t>DESCRIPCIÓN</a:t>
              </a:r>
              <a:endParaRPr lang="fr-FR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23" name="Rechteck 12">
              <a:extLst>
                <a:ext uri="{FF2B5EF4-FFF2-40B4-BE49-F238E27FC236}">
                  <a16:creationId xmlns:a16="http://schemas.microsoft.com/office/drawing/2014/main" id="{133FB278-4C04-4385-92E0-48FC4831DF1A}"/>
                </a:ext>
              </a:extLst>
            </p:cNvPr>
            <p:cNvSpPr>
              <a:spLocks/>
            </p:cNvSpPr>
            <p:nvPr/>
          </p:nvSpPr>
          <p:spPr>
            <a:xfrm>
              <a:off x="4749800" y="2193925"/>
              <a:ext cx="3889375" cy="36528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182563" indent="-182563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Pct val="100000"/>
                <a:buFont typeface="Wingdings" pitchFamily="2" charset="2"/>
                <a:buChar char="§"/>
                <a:defRPr/>
              </a:pPr>
              <a:endParaRPr lang="de-CH" altLang="fr-FR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5123" name="Objekt 25" hidden="1">
            <a:extLst>
              <a:ext uri="{FF2B5EF4-FFF2-40B4-BE49-F238E27FC236}">
                <a16:creationId xmlns:a16="http://schemas.microsoft.com/office/drawing/2014/main" id="{FB269A12-0D2B-42AD-BDD9-01A902FC28D5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5123" name="Objekt 25" hidden="1">
                        <a:extLst>
                          <a:ext uri="{FF2B5EF4-FFF2-40B4-BE49-F238E27FC236}">
                            <a16:creationId xmlns:a16="http://schemas.microsoft.com/office/drawing/2014/main" id="{FB269A12-0D2B-42AD-BDD9-01A902FC28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Title 1">
            <a:extLst>
              <a:ext uri="{FF2B5EF4-FFF2-40B4-BE49-F238E27FC236}">
                <a16:creationId xmlns:a16="http://schemas.microsoft.com/office/drawing/2014/main" id="{D59CC8B6-8E7A-49B8-88C0-3676CAC031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700" y="334963"/>
            <a:ext cx="7993063" cy="461665"/>
          </a:xfrm>
        </p:spPr>
        <p:txBody>
          <a:bodyPr/>
          <a:lstStyle/>
          <a:p>
            <a:r>
              <a:rPr lang="es-ES" altLang="fr-FR" dirty="0"/>
              <a:t>Evite paradas inesperadas</a:t>
            </a:r>
            <a:endParaRPr lang="en-GB" altLang="en-US" b="0" dirty="0"/>
          </a:p>
        </p:txBody>
      </p:sp>
      <p:sp>
        <p:nvSpPr>
          <p:cNvPr id="5125" name="Text Placeholder 2">
            <a:extLst>
              <a:ext uri="{FF2B5EF4-FFF2-40B4-BE49-F238E27FC236}">
                <a16:creationId xmlns:a16="http://schemas.microsoft.com/office/drawing/2014/main" id="{1793E68A-37BF-48F1-8758-B94AFF3DBE8E}"/>
              </a:ext>
            </a:extLst>
          </p:cNvPr>
          <p:cNvSpPr>
            <a:spLocks noGrp="1" noChangeArrowheads="1"/>
          </p:cNvSpPr>
          <p:nvPr>
            <p:ph type="body" sz="quarter" idx="4294967295"/>
          </p:nvPr>
        </p:nvSpPr>
        <p:spPr>
          <a:xfrm>
            <a:off x="655638" y="1511300"/>
            <a:ext cx="7997825" cy="277813"/>
          </a:xfrm>
        </p:spPr>
        <p:txBody>
          <a:bodyPr>
            <a:spAutoFit/>
          </a:bodyPr>
          <a:lstStyle/>
          <a:p>
            <a:r>
              <a:rPr lang="es-ES" altLang="en-US" dirty="0"/>
              <a:t>Sensor de desgaste de cadena</a:t>
            </a:r>
            <a:endParaRPr lang="en-US" altLang="en-US" dirty="0"/>
          </a:p>
        </p:txBody>
      </p:sp>
      <p:sp>
        <p:nvSpPr>
          <p:cNvPr id="5126" name="BainBulletsConfiguration" hidden="1">
            <a:extLst>
              <a:ext uri="{FF2B5EF4-FFF2-40B4-BE49-F238E27FC236}">
                <a16:creationId xmlns:a16="http://schemas.microsoft.com/office/drawing/2014/main" id="{25EDCA33-E74A-4BA1-A486-52E1FE7C0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E64B00"/>
              </a:buClr>
            </a:pPr>
            <a:endParaRPr lang="en-US" altLang="en-US" sz="100">
              <a:solidFill>
                <a:srgbClr val="FFFFFF"/>
              </a:solidFill>
            </a:endParaRP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50CF3A04-12F0-43FB-B897-A3E286DB9E25}"/>
              </a:ext>
            </a:extLst>
          </p:cNvPr>
          <p:cNvSpPr txBox="1">
            <a:spLocks/>
          </p:cNvSpPr>
          <p:nvPr/>
        </p:nvSpPr>
        <p:spPr>
          <a:xfrm>
            <a:off x="652463" y="5862638"/>
            <a:ext cx="7972425" cy="41857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sz="800" kern="0" dirty="0"/>
              <a:t>Valor: </a:t>
            </a:r>
            <a:r>
              <a:rPr lang="es-ES" sz="800" dirty="0">
                <a:solidFill>
                  <a:srgbClr val="000000"/>
                </a:solidFill>
              </a:rPr>
              <a:t>Mantenimiento, </a:t>
            </a:r>
            <a:r>
              <a:rPr lang="de-CH" altLang="fr-FR" sz="800" dirty="0" err="1">
                <a:solidFill>
                  <a:srgbClr val="000000"/>
                </a:solidFill>
              </a:rPr>
              <a:t>Seguridad</a:t>
            </a:r>
            <a:r>
              <a:rPr lang="de-CH" altLang="fr-FR" sz="800" dirty="0">
                <a:solidFill>
                  <a:srgbClr val="000000"/>
                </a:solidFill>
              </a:rPr>
              <a:t> y </a:t>
            </a:r>
            <a:r>
              <a:rPr lang="de-CH" altLang="fr-FR" sz="800" dirty="0" err="1">
                <a:solidFill>
                  <a:srgbClr val="000000"/>
                </a:solidFill>
              </a:rPr>
              <a:t>ergonomía</a:t>
            </a:r>
            <a:r>
              <a:rPr lang="de-CH" altLang="fr-FR" sz="800" dirty="0">
                <a:solidFill>
                  <a:srgbClr val="000000"/>
                </a:solidFill>
              </a:rPr>
              <a:t> </a:t>
            </a:r>
          </a:p>
          <a:p>
            <a:pPr>
              <a:defRPr/>
            </a:pPr>
            <a:r>
              <a:rPr sz="800" kern="0" dirty="0" err="1"/>
              <a:t>Equipo</a:t>
            </a:r>
            <a:r>
              <a:rPr sz="800" kern="0" dirty="0"/>
              <a:t>: </a:t>
            </a:r>
            <a:r>
              <a:rPr lang="en-GB" altLang="fr-FR" sz="800" noProof="0" dirty="0" err="1">
                <a:solidFill>
                  <a:srgbClr val="000000"/>
                </a:solidFill>
                <a:latin typeface="Arial" panose="020B0604020202020204" pitchFamily="34" charset="0"/>
              </a:rPr>
              <a:t>Oceano</a:t>
            </a:r>
            <a:r>
              <a:rPr lang="en-GB" altLang="fr-FR" sz="800" noProof="0" dirty="0">
                <a:solidFill>
                  <a:srgbClr val="000000"/>
                </a:solidFill>
                <a:latin typeface="Arial" panose="020B0604020202020204" pitchFamily="34" charset="0"/>
              </a:rPr>
              <a:t>, Hydra, </a:t>
            </a:r>
            <a:r>
              <a:rPr lang="en-GB" altLang="fr-FR" sz="800" noProof="0" dirty="0" err="1">
                <a:solidFill>
                  <a:srgbClr val="000000"/>
                </a:solidFill>
                <a:latin typeface="Arial" panose="020B0604020202020204" pitchFamily="34" charset="0"/>
              </a:rPr>
              <a:t>Atlantic,HD</a:t>
            </a:r>
            <a:r>
              <a:rPr lang="en-GB" altLang="fr-FR" sz="800" noProof="0" dirty="0">
                <a:solidFill>
                  <a:srgbClr val="000000"/>
                </a:solidFill>
                <a:latin typeface="Arial" panose="020B0604020202020204" pitchFamily="34" charset="0"/>
              </a:rPr>
              <a:t>, Asia, Aqua</a:t>
            </a:r>
            <a:r>
              <a:rPr lang="en-GB" altLang="fr-FR" sz="800" dirty="0">
                <a:solidFill>
                  <a:srgbClr val="000000"/>
                </a:solidFill>
              </a:rPr>
              <a:t>, NDE (also in competitor machine)</a:t>
            </a:r>
            <a:endParaRPr sz="800" kern="0" dirty="0"/>
          </a:p>
          <a:p>
            <a:pPr>
              <a:defRPr/>
            </a:pPr>
            <a:r>
              <a:rPr sz="800" kern="0" dirty="0"/>
              <a:t>Código de </a:t>
            </a:r>
            <a:r>
              <a:rPr sz="800" kern="0" dirty="0" err="1"/>
              <a:t>catálogo</a:t>
            </a:r>
            <a:r>
              <a:rPr sz="800" kern="0" dirty="0"/>
              <a:t>: </a:t>
            </a:r>
            <a:r>
              <a:rPr lang="fr-FR" sz="800" kern="0" dirty="0"/>
              <a:t>VRB-047</a:t>
            </a:r>
            <a:endParaRPr sz="800" kern="0" dirty="0"/>
          </a:p>
        </p:txBody>
      </p:sp>
      <p:sp>
        <p:nvSpPr>
          <p:cNvPr id="5128" name="Rectangle 1">
            <a:extLst>
              <a:ext uri="{FF2B5EF4-FFF2-40B4-BE49-F238E27FC236}">
                <a16:creationId xmlns:a16="http://schemas.microsoft.com/office/drawing/2014/main" id="{8A005651-1E06-449F-B505-DBB57B220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050" y="2192338"/>
            <a:ext cx="38893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rgbClr val="E64B00"/>
              </a:buClr>
              <a:buFont typeface="Arial" panose="020B0604020202020204" pitchFamily="34" charset="0"/>
              <a:buChar char="•"/>
            </a:pPr>
            <a:r>
              <a:rPr lang="es-ES" altLang="fr-FR" sz="1200" dirty="0">
                <a:solidFill>
                  <a:srgbClr val="000000"/>
                </a:solidFill>
              </a:rPr>
              <a:t>Control constante del desgaste de la cadena</a:t>
            </a:r>
          </a:p>
          <a:p>
            <a:pPr>
              <a:buClr>
                <a:srgbClr val="E64B00"/>
              </a:buClr>
              <a:buFont typeface="Arial" panose="020B0604020202020204" pitchFamily="34" charset="0"/>
              <a:buChar char="•"/>
            </a:pPr>
            <a:r>
              <a:rPr lang="es-ES" altLang="fr-FR" sz="1200" dirty="0">
                <a:solidFill>
                  <a:srgbClr val="000000"/>
                </a:solidFill>
              </a:rPr>
              <a:t>Mantenga el control en el programa de intervención para el reemplazo de la cadena</a:t>
            </a:r>
            <a:endParaRPr lang="en-US" altLang="zh-CN" sz="1200" b="1" dirty="0">
              <a:solidFill>
                <a:srgbClr val="00000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D6F9DEE-7929-4E7F-A6AC-8AD9579FA0A5}"/>
              </a:ext>
            </a:extLst>
          </p:cNvPr>
          <p:cNvSpPr/>
          <p:nvPr/>
        </p:nvSpPr>
        <p:spPr>
          <a:xfrm>
            <a:off x="4765278" y="3606938"/>
            <a:ext cx="38584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es-ES" sz="1200" dirty="0">
                <a:solidFill>
                  <a:srgbClr val="000000"/>
                </a:solidFill>
              </a:rPr>
              <a:t>Instalación de sensores para medir el desgaste de la cadena</a:t>
            </a:r>
            <a:endParaRPr lang="en-US" sz="1200" dirty="0">
              <a:solidFill>
                <a:srgbClr val="0000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611399A-E231-4292-B97C-D4BA3AE82DF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36580" y="4278627"/>
            <a:ext cx="1883613" cy="14059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isometricLeftDown">
              <a:rot lat="2100000" lon="1200000" rev="0"/>
            </a:camera>
            <a:lightRig rig="threePt" dir="t"/>
          </a:scene3d>
        </p:spPr>
      </p:pic>
      <p:pic>
        <p:nvPicPr>
          <p:cNvPr id="18" name="Immagine 25" descr="C:\Users\mariano.marsotto\Desktop\Immagini schede\Controllo usura catena\IMG_4730.JPG">
            <a:extLst>
              <a:ext uri="{FF2B5EF4-FFF2-40B4-BE49-F238E27FC236}">
                <a16:creationId xmlns:a16="http://schemas.microsoft.com/office/drawing/2014/main" id="{3357DAC8-504E-4DC3-8A92-FE69F01086B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154" y="2538305"/>
            <a:ext cx="1186851" cy="89040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137E005-8B28-45DE-8E88-F6B1DBC6892F}"/>
              </a:ext>
            </a:extLst>
          </p:cNvPr>
          <p:cNvCxnSpPr>
            <a:cxnSpLocks/>
            <a:stCxn id="20" idx="1"/>
          </p:cNvCxnSpPr>
          <p:nvPr/>
        </p:nvCxnSpPr>
        <p:spPr>
          <a:xfrm flipH="1" flipV="1">
            <a:off x="7225390" y="2911408"/>
            <a:ext cx="317340" cy="312189"/>
          </a:xfrm>
          <a:prstGeom prst="straightConnector1">
            <a:avLst/>
          </a:prstGeom>
          <a:ln w="28575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BF55A0B-1AD5-4998-8962-B9C4B0AAFED8}"/>
              </a:ext>
            </a:extLst>
          </p:cNvPr>
          <p:cNvSpPr txBox="1"/>
          <p:nvPr/>
        </p:nvSpPr>
        <p:spPr>
          <a:xfrm>
            <a:off x="7542730" y="3038931"/>
            <a:ext cx="831169" cy="369332"/>
          </a:xfrm>
          <a:prstGeom prst="rect">
            <a:avLst/>
          </a:prstGeom>
          <a:noFill/>
          <a:ln>
            <a:solidFill>
              <a:srgbClr val="E64B00"/>
            </a:solidFill>
          </a:ln>
          <a:effectLst/>
        </p:spPr>
        <p:txBody>
          <a:bodyPr wrap="square" lIns="0" tIns="0" rIns="0" bIns="0" rtlCol="0">
            <a:spAutoFit/>
          </a:bodyPr>
          <a:lstStyle/>
          <a:p>
            <a:r>
              <a:rPr lang="it-IT" sz="800" b="1" dirty="0"/>
              <a:t>Chain Pitch Sensor</a:t>
            </a:r>
          </a:p>
          <a:p>
            <a:endParaRPr lang="it-IT" sz="800" dirty="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21D63B4-70DC-45AD-8448-D76170D6C05E}"/>
              </a:ext>
            </a:extLst>
          </p:cNvPr>
          <p:cNvCxnSpPr>
            <a:cxnSpLocks/>
            <a:stCxn id="24" idx="3"/>
          </p:cNvCxnSpPr>
          <p:nvPr/>
        </p:nvCxnSpPr>
        <p:spPr>
          <a:xfrm>
            <a:off x="5661044" y="2398344"/>
            <a:ext cx="751495" cy="316403"/>
          </a:xfrm>
          <a:prstGeom prst="straightConnector1">
            <a:avLst/>
          </a:prstGeom>
          <a:ln w="28575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FABE437E-6798-477F-A909-4E92784E8548}"/>
              </a:ext>
            </a:extLst>
          </p:cNvPr>
          <p:cNvSpPr txBox="1"/>
          <p:nvPr/>
        </p:nvSpPr>
        <p:spPr>
          <a:xfrm>
            <a:off x="4914316" y="2275233"/>
            <a:ext cx="746728" cy="246221"/>
          </a:xfrm>
          <a:prstGeom prst="rect">
            <a:avLst/>
          </a:prstGeom>
          <a:noFill/>
          <a:ln>
            <a:solidFill>
              <a:srgbClr val="E64B00"/>
            </a:solidFill>
          </a:ln>
          <a:effectLst/>
        </p:spPr>
        <p:txBody>
          <a:bodyPr wrap="square" lIns="0" tIns="0" rIns="0" bIns="0" rtlCol="0">
            <a:spAutoFit/>
          </a:bodyPr>
          <a:lstStyle/>
          <a:p>
            <a:r>
              <a:rPr lang="it-IT" sz="800" b="1" dirty="0" err="1"/>
              <a:t>Wear</a:t>
            </a:r>
            <a:r>
              <a:rPr lang="it-IT" sz="800" b="1" dirty="0"/>
              <a:t> Laser Sensor</a:t>
            </a: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5052</TotalTime>
  <Words>82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ＭＳ Ｐゴシック</vt:lpstr>
      <vt:lpstr>Arial</vt:lpstr>
      <vt:lpstr>Wingdings</vt:lpstr>
      <vt:lpstr>1_NewSidel_Template_4x3_with add layouts</vt:lpstr>
      <vt:lpstr>think-cell Folie</vt:lpstr>
      <vt:lpstr>Evite paradas inesperadas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91</cp:revision>
  <dcterms:created xsi:type="dcterms:W3CDTF">2018-02-10T17:04:39Z</dcterms:created>
  <dcterms:modified xsi:type="dcterms:W3CDTF">2021-06-21T13:38:39Z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2021-06-21T13:38:39Z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ContentBits">
    <vt:lpwstr>2</vt:lpwstr>
  </property>
</Properties>
</file>