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94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78" y="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48051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2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21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F4A55A09-6EB7-44B7-A3B2-17F745536A1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jpe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5">
            <a:extLst>
              <a:ext uri="{FF2B5EF4-FFF2-40B4-BE49-F238E27FC236}">
                <a16:creationId xmlns:a16="http://schemas.microsoft.com/office/drawing/2014/main" id="{069D18EF-D2FF-4959-A015-909D2D99FF9D}"/>
              </a:ext>
            </a:extLst>
          </p:cNvPr>
          <p:cNvGrpSpPr>
            <a:grpSpLocks/>
          </p:cNvGrpSpPr>
          <p:nvPr/>
        </p:nvGrpSpPr>
        <p:grpSpPr bwMode="auto">
          <a:xfrm>
            <a:off x="615951" y="1754188"/>
            <a:ext cx="7991475" cy="4073525"/>
            <a:chOff x="647700" y="1900238"/>
            <a:chExt cx="7991475" cy="3946525"/>
          </a:xfrm>
        </p:grpSpPr>
        <p:sp>
          <p:nvSpPr>
            <p:cNvPr id="17" name="Rechteck 3">
              <a:extLst>
                <a:ext uri="{FF2B5EF4-FFF2-40B4-BE49-F238E27FC236}">
                  <a16:creationId xmlns:a16="http://schemas.microsoft.com/office/drawing/2014/main" id="{C20D7B70-1334-487A-8992-C3374B0F5829}"/>
                </a:ext>
              </a:extLst>
            </p:cNvPr>
            <p:cNvSpPr/>
            <p:nvPr/>
          </p:nvSpPr>
          <p:spPr>
            <a:xfrm>
              <a:off x="647700" y="1912542"/>
              <a:ext cx="3889375" cy="395267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  <a:latin typeface="Arial"/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latin typeface="Arial"/>
                <a:ea typeface="MS PGothic" pitchFamily="34" charset="-128"/>
              </a:endParaRPr>
            </a:p>
          </p:txBody>
        </p:sp>
        <p:sp>
          <p:nvSpPr>
            <p:cNvPr id="18" name="Rechteck 4">
              <a:extLst>
                <a:ext uri="{FF2B5EF4-FFF2-40B4-BE49-F238E27FC236}">
                  <a16:creationId xmlns:a16="http://schemas.microsoft.com/office/drawing/2014/main" id="{C21ED640-0A83-431E-8665-27A23954E1B8}"/>
                </a:ext>
              </a:extLst>
            </p:cNvPr>
            <p:cNvSpPr>
              <a:spLocks/>
            </p:cNvSpPr>
            <p:nvPr/>
          </p:nvSpPr>
          <p:spPr>
            <a:xfrm>
              <a:off x="647700" y="2307809"/>
              <a:ext cx="3889375" cy="353895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20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19" name="Rechteck 11">
              <a:extLst>
                <a:ext uri="{FF2B5EF4-FFF2-40B4-BE49-F238E27FC236}">
                  <a16:creationId xmlns:a16="http://schemas.microsoft.com/office/drawing/2014/main" id="{7D277E89-FEF8-4C66-96B5-9CBB3D6CFDFE}"/>
                </a:ext>
              </a:extLst>
            </p:cNvPr>
            <p:cNvSpPr/>
            <p:nvPr/>
          </p:nvSpPr>
          <p:spPr>
            <a:xfrm>
              <a:off x="4749800" y="1900238"/>
              <a:ext cx="3889375" cy="40757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ts val="300"/>
                </a:spcBef>
                <a:buSzPct val="100000"/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latin typeface="Arial"/>
                </a:rPr>
                <a:t>DESCRIPTION</a:t>
              </a:r>
            </a:p>
          </p:txBody>
        </p:sp>
        <p:sp>
          <p:nvSpPr>
            <p:cNvPr id="20" name="Rechteck 12">
              <a:extLst>
                <a:ext uri="{FF2B5EF4-FFF2-40B4-BE49-F238E27FC236}">
                  <a16:creationId xmlns:a16="http://schemas.microsoft.com/office/drawing/2014/main" id="{94D27B2B-C98E-4F7C-A00D-DC4DD63F5112}"/>
                </a:ext>
              </a:extLst>
            </p:cNvPr>
            <p:cNvSpPr>
              <a:spLocks/>
            </p:cNvSpPr>
            <p:nvPr/>
          </p:nvSpPr>
          <p:spPr>
            <a:xfrm>
              <a:off x="4749800" y="2304733"/>
              <a:ext cx="3889375" cy="35420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20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3" name="Objekt 25" hidden="1">
            <a:extLst>
              <a:ext uri="{FF2B5EF4-FFF2-40B4-BE49-F238E27FC236}">
                <a16:creationId xmlns:a16="http://schemas.microsoft.com/office/drawing/2014/main" id="{33698B71-2FB4-4226-A7AD-72BDEC9214B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3" name="Objekt 25" hidden="1">
                        <a:extLst>
                          <a:ext uri="{FF2B5EF4-FFF2-40B4-BE49-F238E27FC236}">
                            <a16:creationId xmlns:a16="http://schemas.microsoft.com/office/drawing/2014/main" id="{33698B71-2FB4-4226-A7AD-72BDEC9214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itle 1">
            <a:extLst>
              <a:ext uri="{FF2B5EF4-FFF2-40B4-BE49-F238E27FC236}">
                <a16:creationId xmlns:a16="http://schemas.microsoft.com/office/drawing/2014/main" id="{45D9C67B-8630-4647-BACC-3F3E5B44C9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334963"/>
            <a:ext cx="7993063" cy="430887"/>
          </a:xfrm>
        </p:spPr>
        <p:txBody>
          <a:bodyPr/>
          <a:lstStyle/>
          <a:p>
            <a:r>
              <a:rPr lang="fr-FR" altLang="en-US" sz="2800"/>
              <a:t>Eviter les arrêts inattendus</a:t>
            </a:r>
            <a:endParaRPr lang="en-GB" altLang="en-US" sz="2800" b="0" dirty="0"/>
          </a:p>
        </p:txBody>
      </p:sp>
      <p:sp>
        <p:nvSpPr>
          <p:cNvPr id="5125" name="Text Placeholder 2">
            <a:extLst>
              <a:ext uri="{FF2B5EF4-FFF2-40B4-BE49-F238E27FC236}">
                <a16:creationId xmlns:a16="http://schemas.microsoft.com/office/drawing/2014/main" id="{D251A0CB-5317-41EF-8BDE-6DF4EB48FC52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30237" y="1497291"/>
            <a:ext cx="7997825" cy="277813"/>
          </a:xfrm>
        </p:spPr>
        <p:txBody>
          <a:bodyPr>
            <a:spAutoFit/>
          </a:bodyPr>
          <a:lstStyle/>
          <a:p>
            <a:r>
              <a:rPr lang="fr-FR" altLang="en-US" dirty="0"/>
              <a:t>Capteur d'usure de la chaîne </a:t>
            </a:r>
            <a:endParaRPr lang="en-US" altLang="en-US" dirty="0"/>
          </a:p>
        </p:txBody>
      </p:sp>
      <p:sp>
        <p:nvSpPr>
          <p:cNvPr id="5126" name="BainBulletsConfiguration" hidden="1">
            <a:extLst>
              <a:ext uri="{FF2B5EF4-FFF2-40B4-BE49-F238E27FC236}">
                <a16:creationId xmlns:a16="http://schemas.microsoft.com/office/drawing/2014/main" id="{4EDEFFFB-BAA5-4DBC-AD11-333C317D8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en-US" sz="100">
              <a:solidFill>
                <a:srgbClr val="FFFFFF"/>
              </a:solidFill>
            </a:endParaRP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D62ECE84-2766-4C13-A519-6222D7B78CD5}"/>
              </a:ext>
            </a:extLst>
          </p:cNvPr>
          <p:cNvSpPr txBox="1">
            <a:spLocks/>
          </p:cNvSpPr>
          <p:nvPr/>
        </p:nvSpPr>
        <p:spPr>
          <a:xfrm>
            <a:off x="642938" y="5891275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 err="1"/>
              <a:t>Valeur</a:t>
            </a:r>
            <a:r>
              <a:rPr sz="800" kern="0" dirty="0"/>
              <a:t> : </a:t>
            </a:r>
            <a:r>
              <a:rPr lang="fr-FR" sz="800" dirty="0">
                <a:solidFill>
                  <a:srgbClr val="000000"/>
                </a:solidFill>
              </a:rPr>
              <a:t>Maintenance, </a:t>
            </a:r>
            <a:r>
              <a:rPr lang="fr-FR" sz="800" kern="0" dirty="0">
                <a:solidFill>
                  <a:srgbClr val="000000"/>
                </a:solidFill>
              </a:rPr>
              <a:t>Sécurité et ergonomie</a:t>
            </a:r>
            <a:endParaRPr sz="800" kern="0" dirty="0"/>
          </a:p>
          <a:p>
            <a:pPr>
              <a:defRPr/>
            </a:pPr>
            <a:r>
              <a:rPr sz="800" kern="0" dirty="0" err="1"/>
              <a:t>Équipements</a:t>
            </a:r>
            <a:r>
              <a:rPr sz="800" kern="0" dirty="0"/>
              <a:t> : </a:t>
            </a:r>
            <a:r>
              <a:rPr lang="en-GB" altLang="fr-FR" sz="800" noProof="0" dirty="0" err="1">
                <a:solidFill>
                  <a:srgbClr val="000000"/>
                </a:solidFill>
                <a:latin typeface="Arial" panose="020B0604020202020204" pitchFamily="34" charset="0"/>
              </a:rPr>
              <a:t>Oceano</a:t>
            </a:r>
            <a:r>
              <a:rPr lang="en-GB" altLang="fr-FR" sz="800" noProof="0" dirty="0">
                <a:solidFill>
                  <a:srgbClr val="000000"/>
                </a:solidFill>
                <a:latin typeface="Arial" panose="020B0604020202020204" pitchFamily="34" charset="0"/>
              </a:rPr>
              <a:t>, Hydra, </a:t>
            </a:r>
            <a:r>
              <a:rPr lang="en-GB" altLang="fr-FR" sz="800" noProof="0" dirty="0" err="1">
                <a:solidFill>
                  <a:srgbClr val="000000"/>
                </a:solidFill>
                <a:latin typeface="Arial" panose="020B0604020202020204" pitchFamily="34" charset="0"/>
              </a:rPr>
              <a:t>Atlantic,HD</a:t>
            </a:r>
            <a:r>
              <a:rPr lang="en-GB" altLang="fr-FR" sz="800" noProof="0" dirty="0">
                <a:solidFill>
                  <a:srgbClr val="000000"/>
                </a:solidFill>
                <a:latin typeface="Arial" panose="020B0604020202020204" pitchFamily="34" charset="0"/>
              </a:rPr>
              <a:t>, Asia, Aqua</a:t>
            </a:r>
            <a:r>
              <a:rPr lang="en-GB" altLang="fr-FR" sz="800" dirty="0">
                <a:solidFill>
                  <a:srgbClr val="000000"/>
                </a:solidFill>
              </a:rPr>
              <a:t>, NDE (also in competitor machine)</a:t>
            </a:r>
            <a:endParaRPr sz="800" kern="0" dirty="0"/>
          </a:p>
          <a:p>
            <a:pPr>
              <a:defRPr/>
            </a:pPr>
            <a:r>
              <a:rPr sz="800" kern="0" dirty="0"/>
              <a:t>Code catalogue : </a:t>
            </a:r>
            <a:r>
              <a:rPr lang="fr-FR" sz="800" kern="0" dirty="0"/>
              <a:t>VRB-047</a:t>
            </a:r>
            <a:endParaRPr sz="800" kern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B96BA9-A220-4B77-B344-9F59E705B0F3}"/>
              </a:ext>
            </a:extLst>
          </p:cNvPr>
          <p:cNvSpPr/>
          <p:nvPr/>
        </p:nvSpPr>
        <p:spPr>
          <a:xfrm>
            <a:off x="642938" y="2205129"/>
            <a:ext cx="38893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Contrôle constant de l'usure de la chaîne</a:t>
            </a:r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Garder le contrôle sur le calendrier d'intervention pour le remplacement de la chaîne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76F225F-9C94-4FC9-9348-4C1272022B8A}"/>
              </a:ext>
            </a:extLst>
          </p:cNvPr>
          <p:cNvSpPr/>
          <p:nvPr/>
        </p:nvSpPr>
        <p:spPr>
          <a:xfrm>
            <a:off x="4733529" y="3683415"/>
            <a:ext cx="38584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fr-FR" sz="1200" dirty="0">
                <a:solidFill>
                  <a:srgbClr val="000000"/>
                </a:solidFill>
              </a:rPr>
              <a:t>Installation de capteurs pour mesurer l'usure de la chaîne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2E692F-E5C4-4E51-BF31-015BCF72AF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6580" y="4278627"/>
            <a:ext cx="1883613" cy="14059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LeftDown">
              <a:rot lat="2100000" lon="1200000" rev="0"/>
            </a:camera>
            <a:lightRig rig="threePt" dir="t"/>
          </a:scene3d>
        </p:spPr>
      </p:pic>
      <p:pic>
        <p:nvPicPr>
          <p:cNvPr id="15" name="Immagine 25" descr="C:\Users\mariano.marsotto\Desktop\Immagini schede\Controllo usura catena\IMG_4730.JPG">
            <a:extLst>
              <a:ext uri="{FF2B5EF4-FFF2-40B4-BE49-F238E27FC236}">
                <a16:creationId xmlns:a16="http://schemas.microsoft.com/office/drawing/2014/main" id="{A16E6B98-D768-4012-B68A-65F862340BA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154" y="2538305"/>
            <a:ext cx="1186851" cy="89040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67A6C85-0180-484A-9B0B-8C67309252FB}"/>
              </a:ext>
            </a:extLst>
          </p:cNvPr>
          <p:cNvCxnSpPr>
            <a:cxnSpLocks/>
            <a:stCxn id="21" idx="1"/>
          </p:cNvCxnSpPr>
          <p:nvPr/>
        </p:nvCxnSpPr>
        <p:spPr>
          <a:xfrm flipH="1" flipV="1">
            <a:off x="7225390" y="2911408"/>
            <a:ext cx="317340" cy="312189"/>
          </a:xfrm>
          <a:prstGeom prst="straightConnector1">
            <a:avLst/>
          </a:prstGeom>
          <a:ln w="28575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8B3C4A00-3725-4966-93A6-9C8CC584ACA2}"/>
              </a:ext>
            </a:extLst>
          </p:cNvPr>
          <p:cNvSpPr txBox="1"/>
          <p:nvPr/>
        </p:nvSpPr>
        <p:spPr>
          <a:xfrm>
            <a:off x="7542730" y="3038931"/>
            <a:ext cx="831169" cy="369332"/>
          </a:xfrm>
          <a:prstGeom prst="rect">
            <a:avLst/>
          </a:prstGeom>
          <a:noFill/>
          <a:ln>
            <a:solidFill>
              <a:srgbClr val="E64B00"/>
            </a:solidFill>
          </a:ln>
          <a:effectLst/>
        </p:spPr>
        <p:txBody>
          <a:bodyPr wrap="square" lIns="0" tIns="0" rIns="0" bIns="0" rtlCol="0">
            <a:spAutoFit/>
          </a:bodyPr>
          <a:lstStyle/>
          <a:p>
            <a:r>
              <a:rPr lang="it-IT" sz="800" b="1" dirty="0"/>
              <a:t>Chain Pitch Sensor</a:t>
            </a:r>
          </a:p>
          <a:p>
            <a:endParaRPr lang="it-IT" sz="8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2809F0A-793F-41A8-8E8C-F6E5F3526EA2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5661044" y="2398344"/>
            <a:ext cx="751495" cy="316403"/>
          </a:xfrm>
          <a:prstGeom prst="straightConnector1">
            <a:avLst/>
          </a:prstGeom>
          <a:ln w="28575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8623DF26-7A0B-49AE-800D-1049852F25FB}"/>
              </a:ext>
            </a:extLst>
          </p:cNvPr>
          <p:cNvSpPr txBox="1"/>
          <p:nvPr/>
        </p:nvSpPr>
        <p:spPr>
          <a:xfrm>
            <a:off x="4914316" y="2275233"/>
            <a:ext cx="746728" cy="246221"/>
          </a:xfrm>
          <a:prstGeom prst="rect">
            <a:avLst/>
          </a:prstGeom>
          <a:noFill/>
          <a:ln>
            <a:solidFill>
              <a:srgbClr val="E64B00"/>
            </a:solidFill>
          </a:ln>
          <a:effectLst/>
        </p:spPr>
        <p:txBody>
          <a:bodyPr wrap="square" lIns="0" tIns="0" rIns="0" bIns="0" rtlCol="0">
            <a:spAutoFit/>
          </a:bodyPr>
          <a:lstStyle/>
          <a:p>
            <a:r>
              <a:rPr lang="it-IT" sz="800" b="1" dirty="0" err="1"/>
              <a:t>Wear</a:t>
            </a:r>
            <a:r>
              <a:rPr lang="it-IT" sz="800" b="1" dirty="0"/>
              <a:t> Laser Sensor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5052</TotalTime>
  <Words>49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Eviter les arrêts inattendus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93</cp:revision>
  <dcterms:created xsi:type="dcterms:W3CDTF">2018-02-10T17:04:39Z</dcterms:created>
  <dcterms:modified xsi:type="dcterms:W3CDTF">2021-06-21T13:53:37Z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2021-06-21T13:53:36Z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ContentBits">
    <vt:lpwstr>2</vt:lpwstr>
  </property>
</Properties>
</file>