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48051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2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21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e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4">
            <a:extLst>
              <a:ext uri="{FF2B5EF4-FFF2-40B4-BE49-F238E27FC236}">
                <a16:creationId xmlns:a16="http://schemas.microsoft.com/office/drawing/2014/main" id="{6DF1979B-B4BE-4890-93EF-6BA536518630}"/>
              </a:ext>
            </a:extLst>
          </p:cNvPr>
          <p:cNvGrpSpPr>
            <a:grpSpLocks/>
          </p:cNvGrpSpPr>
          <p:nvPr/>
        </p:nvGrpSpPr>
        <p:grpSpPr bwMode="auto">
          <a:xfrm>
            <a:off x="647700" y="1803400"/>
            <a:ext cx="7991475" cy="4043363"/>
            <a:chOff x="647700" y="1803400"/>
            <a:chExt cx="7991475" cy="4043363"/>
          </a:xfrm>
        </p:grpSpPr>
        <p:sp>
          <p:nvSpPr>
            <p:cNvPr id="26" name="Rechteck 3">
              <a:extLst>
                <a:ext uri="{FF2B5EF4-FFF2-40B4-BE49-F238E27FC236}">
                  <a16:creationId xmlns:a16="http://schemas.microsoft.com/office/drawing/2014/main" id="{A30DC38E-3723-474F-B9CE-FDA34312DB2B}"/>
                </a:ext>
              </a:extLst>
            </p:cNvPr>
            <p:cNvSpPr/>
            <p:nvPr/>
          </p:nvSpPr>
          <p:spPr>
            <a:xfrm>
              <a:off x="6477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E VANTAGENS</a:t>
              </a:r>
              <a:endParaRPr lang="pt-BR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27" name="Rechteck 4">
              <a:extLst>
                <a:ext uri="{FF2B5EF4-FFF2-40B4-BE49-F238E27FC236}">
                  <a16:creationId xmlns:a16="http://schemas.microsoft.com/office/drawing/2014/main" id="{1D2F5E12-DC7A-4759-A299-A7118BDDF591}"/>
                </a:ext>
              </a:extLst>
            </p:cNvPr>
            <p:cNvSpPr>
              <a:spLocks/>
            </p:cNvSpPr>
            <p:nvPr/>
          </p:nvSpPr>
          <p:spPr>
            <a:xfrm>
              <a:off x="6477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182563" indent="-1825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fontAlgn="auto" hangingPunct="1"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  <a:ea typeface="MS PGothic" pitchFamily="34" charset="-128"/>
                <a:cs typeface="MS PGothic" pitchFamily="34" charset="-128"/>
              </a:endParaRPr>
            </a:p>
          </p:txBody>
        </p:sp>
        <p:sp>
          <p:nvSpPr>
            <p:cNvPr id="28" name="Rechteck 11">
              <a:extLst>
                <a:ext uri="{FF2B5EF4-FFF2-40B4-BE49-F238E27FC236}">
                  <a16:creationId xmlns:a16="http://schemas.microsoft.com/office/drawing/2014/main" id="{A54154BC-6E2C-422C-A8E0-15846E5ABF61}"/>
                </a:ext>
              </a:extLst>
            </p:cNvPr>
            <p:cNvSpPr/>
            <p:nvPr/>
          </p:nvSpPr>
          <p:spPr>
            <a:xfrm>
              <a:off x="4749800" y="1803400"/>
              <a:ext cx="3889375" cy="390525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>
              <a:lvl1pPr marL="190500" indent="-1905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</a:rPr>
                <a:t>DESCRIÇÃO</a:t>
              </a:r>
              <a:endParaRPr lang="pt-BR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9" name="Rechteck 12">
              <a:extLst>
                <a:ext uri="{FF2B5EF4-FFF2-40B4-BE49-F238E27FC236}">
                  <a16:creationId xmlns:a16="http://schemas.microsoft.com/office/drawing/2014/main" id="{AF3696EE-7B1A-4293-8685-3E96141A3E94}"/>
                </a:ext>
              </a:extLst>
            </p:cNvPr>
            <p:cNvSpPr>
              <a:spLocks/>
            </p:cNvSpPr>
            <p:nvPr/>
          </p:nvSpPr>
          <p:spPr>
            <a:xfrm>
              <a:off x="4749800" y="2193925"/>
              <a:ext cx="3889375" cy="36528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182563" indent="-182563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974975" algn="l"/>
                  <a:tab pos="3151188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lvl="1"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pitchFamily="2" charset="2"/>
                <a:buChar char="§"/>
                <a:defRPr/>
              </a:pPr>
              <a:endParaRPr lang="de-CH" altLang="fr-FR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5123" name="Objekt 25" hidden="1">
            <a:extLst>
              <a:ext uri="{FF2B5EF4-FFF2-40B4-BE49-F238E27FC236}">
                <a16:creationId xmlns:a16="http://schemas.microsoft.com/office/drawing/2014/main" id="{04B333F3-C46A-4FF6-AC5E-7D29FF72A27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3" name="Objekt 25" hidden="1">
                        <a:extLst>
                          <a:ext uri="{FF2B5EF4-FFF2-40B4-BE49-F238E27FC236}">
                            <a16:creationId xmlns:a16="http://schemas.microsoft.com/office/drawing/2014/main" id="{04B333F3-C46A-4FF6-AC5E-7D29FF72A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itle 1">
            <a:extLst>
              <a:ext uri="{FF2B5EF4-FFF2-40B4-BE49-F238E27FC236}">
                <a16:creationId xmlns:a16="http://schemas.microsoft.com/office/drawing/2014/main" id="{66E56888-3837-4D12-BC44-55B5FC353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700" y="334963"/>
            <a:ext cx="7993063" cy="461665"/>
          </a:xfrm>
        </p:spPr>
        <p:txBody>
          <a:bodyPr/>
          <a:lstStyle/>
          <a:p>
            <a:r>
              <a:rPr lang="pt-BR" altLang="en-US" dirty="0"/>
              <a:t>Evite desligamentos inesperados</a:t>
            </a:r>
            <a:endParaRPr lang="en-GB" altLang="en-US" b="0" dirty="0"/>
          </a:p>
        </p:txBody>
      </p:sp>
      <p:sp>
        <p:nvSpPr>
          <p:cNvPr id="5125" name="Text Placeholder 2">
            <a:extLst>
              <a:ext uri="{FF2B5EF4-FFF2-40B4-BE49-F238E27FC236}">
                <a16:creationId xmlns:a16="http://schemas.microsoft.com/office/drawing/2014/main" id="{B211B0E0-B324-4BB9-BB8F-7EDD27DDD80A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55638" y="1511300"/>
            <a:ext cx="7997825" cy="277813"/>
          </a:xfrm>
        </p:spPr>
        <p:txBody>
          <a:bodyPr>
            <a:spAutoFit/>
          </a:bodyPr>
          <a:lstStyle/>
          <a:p>
            <a:r>
              <a:rPr lang="pt-BR" altLang="en-US" dirty="0"/>
              <a:t>Sensor de desgaste da corrente</a:t>
            </a:r>
            <a:endParaRPr lang="en-US" altLang="en-US" dirty="0"/>
          </a:p>
        </p:txBody>
      </p:sp>
      <p:sp>
        <p:nvSpPr>
          <p:cNvPr id="5126" name="BainBulletsConfiguration" hidden="1">
            <a:extLst>
              <a:ext uri="{FF2B5EF4-FFF2-40B4-BE49-F238E27FC236}">
                <a16:creationId xmlns:a16="http://schemas.microsoft.com/office/drawing/2014/main" id="{E491365C-49D6-404A-A832-5BCE8EED6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E64B00"/>
              </a:buClr>
            </a:pPr>
            <a:endParaRPr lang="en-US" altLang="en-US" sz="100">
              <a:solidFill>
                <a:srgbClr val="FFFFFF"/>
              </a:solidFill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091083C8-22FF-4A79-8FF2-37ACE1EE88DC}"/>
              </a:ext>
            </a:extLst>
          </p:cNvPr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sz="800" kern="0" dirty="0"/>
              <a:t>Valor: </a:t>
            </a:r>
            <a:r>
              <a:rPr lang="pt-BR" sz="800" dirty="0">
                <a:solidFill>
                  <a:srgbClr val="000000"/>
                </a:solidFill>
              </a:rPr>
              <a:t>Manutenção, Segurança e Ergonomia</a:t>
            </a:r>
            <a:endParaRPr sz="800" kern="0" dirty="0"/>
          </a:p>
          <a:p>
            <a:pPr lvl="0" fontAlgn="base">
              <a:spcAft>
                <a:spcPct val="0"/>
              </a:spcAft>
              <a:defRPr/>
            </a:pPr>
            <a:r>
              <a:rPr sz="800" kern="0" dirty="0" err="1"/>
              <a:t>Equipamento</a:t>
            </a:r>
            <a:r>
              <a:rPr sz="800" kern="0" dirty="0"/>
              <a:t>: </a:t>
            </a:r>
            <a:r>
              <a:rPr lang="en-GB" altLang="fr-FR" sz="800" noProof="0" dirty="0" err="1">
                <a:solidFill>
                  <a:srgbClr val="000000"/>
                </a:solidFill>
                <a:latin typeface="Arial" panose="020B0604020202020204" pitchFamily="34" charset="0"/>
              </a:rPr>
              <a:t>Oceano</a:t>
            </a:r>
            <a:r>
              <a:rPr lang="en-GB" altLang="fr-FR" sz="800" noProof="0" dirty="0">
                <a:solidFill>
                  <a:srgbClr val="000000"/>
                </a:solidFill>
                <a:latin typeface="Arial" panose="020B0604020202020204" pitchFamily="34" charset="0"/>
              </a:rPr>
              <a:t>, Hydra, </a:t>
            </a:r>
            <a:r>
              <a:rPr lang="en-GB" altLang="fr-FR" sz="800" noProof="0" dirty="0" err="1">
                <a:solidFill>
                  <a:srgbClr val="000000"/>
                </a:solidFill>
                <a:latin typeface="Arial" panose="020B0604020202020204" pitchFamily="34" charset="0"/>
              </a:rPr>
              <a:t>Atlantic,HD</a:t>
            </a:r>
            <a:r>
              <a:rPr lang="en-GB" altLang="fr-FR" sz="800" noProof="0" dirty="0">
                <a:solidFill>
                  <a:srgbClr val="000000"/>
                </a:solidFill>
                <a:latin typeface="Arial" panose="020B0604020202020204" pitchFamily="34" charset="0"/>
              </a:rPr>
              <a:t>, Asia, Aqua</a:t>
            </a:r>
            <a:r>
              <a:rPr lang="en-GB" altLang="fr-FR" sz="800" dirty="0">
                <a:solidFill>
                  <a:srgbClr val="000000"/>
                </a:solidFill>
              </a:rPr>
              <a:t>, NDE (also in competitor machine)</a:t>
            </a:r>
            <a:endParaRPr lang="en-GB" altLang="fr-FR" sz="800" noProof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sz="800" kern="0" dirty="0" err="1"/>
              <a:t>Catálogo</a:t>
            </a:r>
            <a:r>
              <a:rPr sz="800" kern="0" dirty="0"/>
              <a:t> </a:t>
            </a:r>
            <a:r>
              <a:rPr sz="800" kern="0" dirty="0" err="1"/>
              <a:t>código</a:t>
            </a:r>
            <a:r>
              <a:rPr sz="800" kern="0" dirty="0"/>
              <a:t>: </a:t>
            </a:r>
            <a:r>
              <a:rPr lang="fr-FR" sz="800" kern="0" dirty="0"/>
              <a:t>VRB-047</a:t>
            </a:r>
            <a:endParaRPr sz="800" kern="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9EA863-37B6-49AE-991D-CE684D0F8128}"/>
              </a:ext>
            </a:extLst>
          </p:cNvPr>
          <p:cNvSpPr/>
          <p:nvPr/>
        </p:nvSpPr>
        <p:spPr>
          <a:xfrm>
            <a:off x="647700" y="2193925"/>
            <a:ext cx="3890963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pt-B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Controle constante do desgaste da corrente</a:t>
            </a:r>
          </a:p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pt-B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Mantenha o controle sobre o cronograma de intervenção para substituição da corrente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7FDDFDD-5171-426D-BBF9-EAE04598D107}"/>
              </a:ext>
            </a:extLst>
          </p:cNvPr>
          <p:cNvSpPr/>
          <p:nvPr/>
        </p:nvSpPr>
        <p:spPr>
          <a:xfrm>
            <a:off x="4748212" y="3654775"/>
            <a:ext cx="38584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eaLnBrk="0" hangingPunct="0">
              <a:spcBef>
                <a:spcPct val="450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/>
            </a:pPr>
            <a:r>
              <a:rPr lang="pt-BR" sz="1200" dirty="0">
                <a:solidFill>
                  <a:srgbClr val="000000"/>
                </a:solidFill>
              </a:rPr>
              <a:t>Instalação de sensores para medir o desgaste da corrente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A675732-5BD5-4CBA-BD6F-C1F12A89C0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6580" y="4278627"/>
            <a:ext cx="1883613" cy="14059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LeftDown">
              <a:rot lat="2100000" lon="1200000" rev="0"/>
            </a:camera>
            <a:lightRig rig="threePt" dir="t"/>
          </a:scene3d>
        </p:spPr>
      </p:pic>
      <p:pic>
        <p:nvPicPr>
          <p:cNvPr id="15" name="Immagine 25" descr="C:\Users\mariano.marsotto\Desktop\Immagini schede\Controllo usura catena\IMG_4730.JPG">
            <a:extLst>
              <a:ext uri="{FF2B5EF4-FFF2-40B4-BE49-F238E27FC236}">
                <a16:creationId xmlns:a16="http://schemas.microsoft.com/office/drawing/2014/main" id="{C36E85B7-2B2E-4EE3-8FEF-05530D2E59E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154" y="2538305"/>
            <a:ext cx="1186851" cy="89040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27C7D24-DED9-434E-BAC4-C4AB18B82CCD}"/>
              </a:ext>
            </a:extLst>
          </p:cNvPr>
          <p:cNvCxnSpPr>
            <a:cxnSpLocks/>
            <a:stCxn id="17" idx="1"/>
          </p:cNvCxnSpPr>
          <p:nvPr/>
        </p:nvCxnSpPr>
        <p:spPr>
          <a:xfrm flipH="1" flipV="1">
            <a:off x="7225390" y="2911408"/>
            <a:ext cx="317340" cy="312189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B1F01C9-9F4F-4D60-B18E-88948B8D29D9}"/>
              </a:ext>
            </a:extLst>
          </p:cNvPr>
          <p:cNvSpPr txBox="1"/>
          <p:nvPr/>
        </p:nvSpPr>
        <p:spPr>
          <a:xfrm>
            <a:off x="7542730" y="3038931"/>
            <a:ext cx="831169" cy="369332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/>
              <a:t>Chain Pitch Sensor</a:t>
            </a:r>
          </a:p>
          <a:p>
            <a:endParaRPr lang="it-IT" sz="8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09A4FD6-686F-43AC-93C6-E4AFCC47F27B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5661044" y="2398344"/>
            <a:ext cx="751495" cy="316403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2E5654F-165F-4171-BB2B-A259E5CAB541}"/>
              </a:ext>
            </a:extLst>
          </p:cNvPr>
          <p:cNvSpPr txBox="1"/>
          <p:nvPr/>
        </p:nvSpPr>
        <p:spPr>
          <a:xfrm>
            <a:off x="4914316" y="2275233"/>
            <a:ext cx="746728" cy="246221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 err="1"/>
              <a:t>Wear</a:t>
            </a:r>
            <a:r>
              <a:rPr lang="it-IT" sz="800" b="1" dirty="0"/>
              <a:t> Laser Sensor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5053</TotalTime>
  <Words>77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Evite desligamentos inesperados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93</cp:revision>
  <dcterms:created xsi:type="dcterms:W3CDTF">2018-02-10T17:04:39Z</dcterms:created>
  <dcterms:modified xsi:type="dcterms:W3CDTF">2021-06-21T13:39:18Z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2021-06-21T13:39:18Z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ContentBits">
    <vt:lpwstr>2</vt:lpwstr>
  </property>
</Properties>
</file>