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80" r:id="rId2"/>
  </p:sldIdLst>
  <p:sldSz cx="9144000" cy="6858000" type="screen4x3"/>
  <p:notesSz cx="7099300" cy="10234613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E64B00"/>
    <a:srgbClr val="FF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3EE4A28-8FCA-4B67-B71F-4BF329E9D0A8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C6EF99F-C35D-4FF2-845E-FCCC5818ED60}" type="datetimeFigureOut">
              <a:rPr lang="en-GB" smtClean="0"/>
              <a:t>18/06/2021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25550" y="942975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50011" y="4697855"/>
            <a:ext cx="6199279" cy="476916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6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18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45360725-AA3E-433A-BA08-6BDBEE2D25C9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4" name="Rechteck 12"/>
            <p:cNvSpPr>
              <a:spLocks noChangeAspect="1"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noFill/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lvl="0" indent="-342900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zh-CN" sz="1200" dirty="0">
                <a:solidFill>
                  <a:srgbClr val="000000"/>
                </a:solidFill>
                <a:ea typeface="宋体" charset="-122"/>
              </a:endParaRPr>
            </a:p>
          </p:txBody>
        </p:sp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88390" cy="461665"/>
          </a:xfrm>
        </p:spPr>
        <p:txBody>
          <a:bodyPr/>
          <a:lstStyle/>
          <a:p>
            <a:r>
              <a:rPr lang="en-GB" altLang="fr-FR" dirty="0"/>
              <a:t>Reduce your water consumption up to 70%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2938" y="1464565"/>
            <a:ext cx="7997825" cy="307975"/>
          </a:xfrm>
        </p:spPr>
        <p:txBody>
          <a:bodyPr/>
          <a:lstStyle/>
          <a:p>
            <a:r>
              <a:rPr lang="fr-FR" dirty="0" err="1"/>
              <a:t>Cooling</a:t>
            </a:r>
            <a:r>
              <a:rPr lang="fr-FR" dirty="0"/>
              <a:t> System</a:t>
            </a:r>
            <a:endParaRPr lang="en-US" dirty="0"/>
          </a:p>
          <a:p>
            <a:pPr eaLnBrk="1" hangingPunct="1"/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70560" y="5886536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en-GB" altLang="fr-FR" sz="800" dirty="0">
                <a:solidFill>
                  <a:srgbClr val="000000"/>
                </a:solidFill>
              </a:rPr>
              <a:t>Value: Sustainability, Product quality,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All </a:t>
            </a:r>
            <a:r>
              <a:rPr lang="en-GB" altLang="fr-FR" sz="800" dirty="0">
                <a:solidFill>
                  <a:srgbClr val="000000"/>
                </a:solidFill>
              </a:rPr>
              <a:t>pasteurizer (also in competitor machine)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</a:t>
            </a:r>
            <a:r>
              <a:rPr lang="en-GB" altLang="fr-FR" sz="800" dirty="0">
                <a:solidFill>
                  <a:srgbClr val="000000"/>
                </a:solidFill>
              </a:rPr>
              <a:t>VRP-012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2757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/>
              <a:t>Using cold fluid for saving of fresh water </a:t>
            </a:r>
            <a:r>
              <a:rPr lang="en-GB" sz="1200" b="1" dirty="0"/>
              <a:t>up to 70%.</a:t>
            </a:r>
          </a:p>
          <a:p>
            <a:pPr eaLnBrk="0" hangingPunct="0">
              <a:buClr>
                <a:srgbClr val="E64B00"/>
              </a:buClr>
              <a:defRPr/>
            </a:pPr>
            <a:r>
              <a:rPr lang="en-GB" sz="1200" dirty="0"/>
              <a:t>   </a:t>
            </a:r>
          </a:p>
          <a:p>
            <a:pPr eaLnBrk="0" hangingPunct="0">
              <a:buClr>
                <a:srgbClr val="E64B00"/>
              </a:buClr>
              <a:defRPr/>
            </a:pPr>
            <a:r>
              <a:rPr lang="en-GB" sz="1200" dirty="0"/>
              <a:t>     </a:t>
            </a:r>
            <a:r>
              <a:rPr lang="en-GB" sz="1100" dirty="0"/>
              <a:t>i.e.  Cooling system with Cooling Tower installed in</a:t>
            </a:r>
          </a:p>
          <a:p>
            <a:pPr eaLnBrk="0" hangingPunct="0">
              <a:buClr>
                <a:srgbClr val="E64B00"/>
              </a:buClr>
              <a:defRPr/>
            </a:pPr>
            <a:r>
              <a:rPr lang="en-GB" sz="1100" dirty="0"/>
              <a:t>            pasteurizer 72,000bph – 440ml</a:t>
            </a:r>
          </a:p>
          <a:p>
            <a:pPr eaLnBrk="0" hangingPunct="0">
              <a:buClr>
                <a:srgbClr val="E64B00"/>
              </a:buClr>
              <a:defRPr/>
            </a:pPr>
            <a:r>
              <a:rPr lang="en-GB" sz="1000" dirty="0"/>
              <a:t>    </a:t>
            </a:r>
          </a:p>
          <a:p>
            <a:pPr eaLnBrk="0" hangingPunct="0">
              <a:buClr>
                <a:srgbClr val="E64B00"/>
              </a:buClr>
              <a:defRPr/>
            </a:pPr>
            <a:r>
              <a:rPr lang="en-GB" sz="1000" dirty="0"/>
              <a:t>      Line efficiency                                                  </a:t>
            </a:r>
            <a:r>
              <a:rPr lang="en-GB" sz="1000" dirty="0">
                <a:sym typeface="Wingdings" panose="05000000000000000000" pitchFamily="2" charset="2"/>
              </a:rPr>
              <a:t>  60 </a:t>
            </a:r>
            <a:r>
              <a:rPr lang="en-GB" sz="1000" dirty="0"/>
              <a:t>%</a:t>
            </a:r>
          </a:p>
          <a:p>
            <a:pPr eaLnBrk="0" hangingPunct="0">
              <a:buClr>
                <a:srgbClr val="E64B00"/>
              </a:buClr>
              <a:defRPr/>
            </a:pPr>
            <a:r>
              <a:rPr lang="en-GB" sz="1000" dirty="0"/>
              <a:t>      Average water (15°C) consumption  	</a:t>
            </a:r>
            <a:r>
              <a:rPr lang="en-GB" sz="1000" dirty="0">
                <a:sym typeface="Wingdings" panose="05000000000000000000" pitchFamily="2" charset="2"/>
              </a:rPr>
              <a:t>  6</a:t>
            </a:r>
            <a:r>
              <a:rPr lang="en-GB" sz="1000" dirty="0"/>
              <a:t> m3/h</a:t>
            </a:r>
          </a:p>
          <a:p>
            <a:pPr eaLnBrk="0" hangingPunct="0">
              <a:buClr>
                <a:srgbClr val="E64B00"/>
              </a:buClr>
              <a:defRPr/>
            </a:pPr>
            <a:r>
              <a:rPr lang="en-GB" sz="1000" dirty="0"/>
              <a:t>      </a:t>
            </a:r>
            <a:r>
              <a:rPr lang="en-GB" sz="1000" b="1" dirty="0">
                <a:solidFill>
                  <a:srgbClr val="FF0000"/>
                </a:solidFill>
              </a:rPr>
              <a:t>Water saving with cooling system           	</a:t>
            </a:r>
            <a:r>
              <a:rPr lang="en-GB" sz="1000" b="1" dirty="0">
                <a:solidFill>
                  <a:srgbClr val="FF0000"/>
                </a:solidFill>
                <a:sym typeface="Wingdings" panose="05000000000000000000" pitchFamily="2" charset="2"/>
              </a:rPr>
              <a:t>  4,2</a:t>
            </a:r>
            <a:r>
              <a:rPr lang="en-GB" sz="1000" b="1" dirty="0">
                <a:solidFill>
                  <a:srgbClr val="FF0000"/>
                </a:solidFill>
              </a:rPr>
              <a:t> m</a:t>
            </a:r>
            <a:r>
              <a:rPr lang="en-GB" sz="1000" b="1" baseline="30000" dirty="0">
                <a:solidFill>
                  <a:srgbClr val="FF0000"/>
                </a:solidFill>
              </a:rPr>
              <a:t>3</a:t>
            </a:r>
            <a:r>
              <a:rPr lang="en-GB" sz="1000" b="1" dirty="0">
                <a:solidFill>
                  <a:srgbClr val="FF0000"/>
                </a:solidFill>
              </a:rPr>
              <a:t>/h</a:t>
            </a:r>
          </a:p>
          <a:p>
            <a:pPr eaLnBrk="0" hangingPunct="0">
              <a:buClr>
                <a:srgbClr val="E64B00"/>
              </a:buClr>
              <a:defRPr/>
            </a:pPr>
            <a:endParaRPr lang="en-GB" sz="1000" dirty="0"/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/>
              <a:t>Control of product temperature at the machine outfeed customised by each recipe for best product quality.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GB" sz="1200" dirty="0"/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GB" sz="1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DCC312-5B27-400C-8821-9A5F615266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9110" y="4386837"/>
            <a:ext cx="2000557" cy="12604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5" name="Image 9">
            <a:extLst>
              <a:ext uri="{FF2B5EF4-FFF2-40B4-BE49-F238E27FC236}">
                <a16:creationId xmlns:a16="http://schemas.microsoft.com/office/drawing/2014/main" id="{ABFBA54E-05B3-4FEA-AB82-DAF23F3E41B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9715" y="766865"/>
            <a:ext cx="954285" cy="957444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102ADCE5-9644-48A7-A637-17AC9617F7E7}"/>
              </a:ext>
            </a:extLst>
          </p:cNvPr>
          <p:cNvSpPr/>
          <p:nvPr/>
        </p:nvSpPr>
        <p:spPr>
          <a:xfrm>
            <a:off x="4751388" y="2239734"/>
            <a:ext cx="3890963" cy="2289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fontAlgn="base"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n-GB" altLang="zh-CN" sz="1200" dirty="0">
                <a:solidFill>
                  <a:srgbClr val="000000"/>
                </a:solidFill>
                <a:ea typeface="宋体" charset="-122"/>
              </a:rPr>
              <a:t>External installation of circuit to supply the plates heat exchanger and implementation of all the connections necessary for its working. </a:t>
            </a:r>
          </a:p>
          <a:p>
            <a:pPr marL="171450" lvl="0" indent="-171450" fontAlgn="base"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endParaRPr lang="en-GB" altLang="zh-CN" sz="1200" dirty="0">
              <a:solidFill>
                <a:srgbClr val="000000"/>
              </a:solidFill>
              <a:ea typeface="宋体" charset="-122"/>
            </a:endParaRPr>
          </a:p>
          <a:p>
            <a:pPr marL="171450" lvl="0" indent="-171450" fontAlgn="base"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n-GB" altLang="zh-CN" sz="1200" dirty="0">
                <a:solidFill>
                  <a:srgbClr val="000000"/>
                </a:solidFill>
                <a:ea typeface="宋体" charset="-122"/>
              </a:rPr>
              <a:t>The system is designed for cooling the waters meant for spraying of the product cooling areas of the machine.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endParaRPr lang="en-GB" altLang="zh-CN" sz="1200" dirty="0">
              <a:solidFill>
                <a:srgbClr val="000000"/>
              </a:solidFill>
              <a:ea typeface="宋体" charset="-122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n-GB" altLang="zh-CN" sz="1200" dirty="0">
                <a:solidFill>
                  <a:srgbClr val="000000"/>
                </a:solidFill>
                <a:ea typeface="宋体" charset="-122"/>
              </a:rPr>
              <a:t>Software update. 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GB" sz="1200" dirty="0"/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4804190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18</TotalTime>
  <Words>125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Reduce your water consumption up to 70%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92</cp:revision>
  <cp:lastPrinted>2021-03-22T06:32:48Z</cp:lastPrinted>
  <dcterms:created xsi:type="dcterms:W3CDTF">2018-02-10T17:04:39Z</dcterms:created>
  <dcterms:modified xsi:type="dcterms:W3CDTF">2021-06-18T12:05:49Z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2021-06-18T12:05:49Z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ContentBits">
    <vt:lpwstr>2</vt:lpwstr>
  </property>
</Properties>
</file>