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3"/>
  </p:notesMasterIdLst>
  <p:handoutMasterIdLst>
    <p:handoutMasterId r:id="rId4"/>
  </p:handoutMasterIdLst>
  <p:sldIdLst>
    <p:sldId id="109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2" y="34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dirty="0">
                <a:latin typeface="方正准圆简体"/>
                <a:cs typeface="方正准圆简体"/>
              </a:rPr>
              <a:t>页眉</a:t>
            </a:r>
            <a:endParaRPr lang="zh-CN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27/11/2019</a:t>
            </a:fld>
            <a:endParaRPr lang="zh-CN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dirty="0">
                <a:latin typeface="方正准圆简体"/>
                <a:cs typeface="方正准圆简体"/>
              </a:rPr>
              <a:t>页脚</a:t>
            </a:r>
            <a:endParaRPr lang="zh-CN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zh-CN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dirty="0"/>
              <a:t>页眉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27/11/2019</a:t>
            </a:fld>
            <a:endParaRPr lang="zh-CN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dirty="0"/>
              <a:t>页脚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5.png"/><Relationship Id="rId2" Type="http://schemas.openxmlformats.org/officeDocument/2006/relationships/tags" Target="../tags/tag1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6.png"/><Relationship Id="rId2" Type="http://schemas.openxmlformats.org/officeDocument/2006/relationships/tags" Target="../tags/tag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pic>
        <p:nvPicPr>
          <p:cNvPr id="8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  <a:latin typeface="方正准圆简体"/>
                <a:cs typeface="方正准圆简体"/>
              </a:rPr>
              <a:t>gebocermex.com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157653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6114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05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924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016903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  <a:latin typeface="方正准圆简体"/>
                <a:cs typeface="方正准圆简体"/>
              </a:rPr>
              <a:t>gebocermex.com</a:t>
            </a:r>
          </a:p>
        </p:txBody>
      </p:sp>
      <p:sp>
        <p:nvSpPr>
          <p:cNvPr id="11" name="Textfeld 100"/>
          <p:cNvSpPr txBox="1"/>
          <p:nvPr userDrawn="1"/>
        </p:nvSpPr>
        <p:spPr>
          <a:xfrm>
            <a:off x="3619500" y="2106613"/>
            <a:ext cx="5186365" cy="18671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西得乐集团由两大强势品牌“Sidel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”(西得乐)和“Gebo Cermex”(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致博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希迈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)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联合组成。我们携手并进，致力于液体产品、食品、家居和个人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护理用品包装业务，是PET、易拉罐、玻璃瓶及其他材料包装设备和服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务的全球领先供应商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。</a:t>
            </a:r>
          </a:p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              我们拥有近170年的丰富行业经验，专注于先进系统、生产线工程和创新，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           产品销往全球190多个国家/地区，装机数量超过37000台。我们遍布全球的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         5000多名员工，以饱满的热情，提供充分满足客户需求的全套解决方案，提升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客户生产线、产品和业务绩效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。</a:t>
            </a:r>
          </a:p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要帮助客户提升绩效，需要我们</a:t>
            </a:r>
            <a:r>
              <a:rPr lang="en-GB" sz="900" b="1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理解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客户面临的各种挑战，努力契合客户的具体生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产目标。为此，我们与客户沟通，了解客户市场、生产和价值链需求，根据客户需求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提供解决方案。在此基础上，我们还利用自身雄厚的技术知识和智能数据分析能力为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客户提供支持，最大程度提升设备整个生命周期的生产效率，充分发挥设备潜能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。</a:t>
            </a:r>
          </a:p>
        </p:txBody>
      </p:sp>
      <p:sp>
        <p:nvSpPr>
          <p:cNvPr id="12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我们将此称为</a:t>
            </a:r>
            <a:r>
              <a:rPr lang="en-GB" sz="1000" b="1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</a:rPr>
              <a:t>“Performance</a:t>
            </a:r>
            <a:r>
              <a:rPr lang="en-GB" sz="10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 through Understanding”</a:t>
            </a:r>
            <a:r>
              <a:rPr lang="en-GB" sz="10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</a:rPr>
              <a:t>(协同理解，共创新绩)。</a:t>
            </a:r>
            <a:endParaRPr lang="zh-CN" sz="18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3085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899375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11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think-cell Folie" r:id="rId12" imgW="399" imgH="399" progId="TCLayout.ActiveDocument.1">
                  <p:embed/>
                </p:oleObj>
              </mc:Choice>
              <mc:Fallback>
                <p:oleObj name="think-cell Folie" r:id="rId12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方正准圆简体"/>
                <a:cs typeface="方正准圆简体"/>
              </a:rPr>
              <a:t>标题，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27 November 2019</a:t>
            </a:fld>
            <a:endParaRPr lang="zh-CN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  <a:latin typeface="方正准圆简体"/>
                <a:cs typeface="方正准圆简体"/>
              </a:rPr>
              <a:t>页码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zh-CN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309" y="6497904"/>
            <a:ext cx="918759" cy="257596"/>
          </a:xfrm>
          <a:prstGeom prst="rect">
            <a:avLst/>
          </a:prstGeom>
        </p:spPr>
      </p:pic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3C754D70-9754-4C6B-8335-B7FC401359F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10"/>
    </p:custDataLst>
    <p:extLst>
      <p:ext uri="{BB962C8B-B14F-4D97-AF65-F5344CB8AC3E}">
        <p14:creationId xmlns:p14="http://schemas.microsoft.com/office/powerpoint/2010/main" val="3952970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94134"/>
            <a:ext cx="7991475" cy="401774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方正准圆简体"/>
                  <a:cs typeface="方正准圆简体"/>
                </a:rPr>
                <a:t>价值和优点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方正准圆简体"/>
                  <a:cs typeface="方正准圆简体"/>
                </a:rPr>
                <a:t>描述</a:t>
              </a:r>
              <a:endParaRPr kumimoji="0" lang="zh-CN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方正准圆简体"/>
                <a:ea typeface="方正准圆简体"/>
                <a:cs typeface="方正准圆简体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方正准圆简体"/>
                <a:cs typeface="方正准圆简体"/>
              </a:rPr>
              <a:t>降低维护成本和耗水量</a:t>
            </a:r>
            <a:br>
              <a:rPr dirty="0"/>
            </a:br>
            <a:endParaRPr lang="zh-CN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9288" y="1473687"/>
            <a:ext cx="7997825" cy="307975"/>
          </a:xfrm>
        </p:spPr>
        <p:txBody>
          <a:bodyPr/>
          <a:lstStyle/>
          <a:p>
            <a:r>
              <a:rPr dirty="0">
                <a:latin typeface="方正准圆简体"/>
                <a:cs typeface="方正准圆简体"/>
              </a:rPr>
              <a:t>喷水回路冷却系统</a:t>
            </a:r>
            <a:endParaRPr lang="zh-CN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kern="0" dirty="0" err="1">
                <a:latin typeface="方正准圆简体"/>
                <a:cs typeface="方正准圆简体"/>
              </a:rPr>
              <a:t>价值</a:t>
            </a:r>
            <a:r>
              <a:rPr lang="en-US" sz="800" kern="0" dirty="0">
                <a:latin typeface="方正准圆简体"/>
                <a:cs typeface="方正准圆简体"/>
              </a:rPr>
              <a:t>：</a:t>
            </a:r>
            <a:r>
              <a:rPr lang="ja-JP" altLang="fr-FR" sz="800" kern="0" dirty="0">
                <a:latin typeface="方正准圆简体"/>
                <a:cs typeface="方正准圆简体"/>
              </a:rPr>
              <a:t> 高效率 </a:t>
            </a:r>
            <a:r>
              <a:rPr lang="fr-FR" altLang="ja-JP" sz="800" kern="0" dirty="0">
                <a:latin typeface="方正准圆简体"/>
                <a:cs typeface="方正准圆简体"/>
              </a:rPr>
              <a:t>, </a:t>
            </a:r>
            <a:r>
              <a:rPr lang="ja-JP" altLang="fr-FR" sz="800" kern="0" dirty="0">
                <a:latin typeface="方正准圆简体"/>
                <a:cs typeface="方正准圆简体"/>
              </a:rPr>
              <a:t>产品品质</a:t>
            </a:r>
            <a:r>
              <a:rPr lang="fr-FR" altLang="ja-JP" sz="800" kern="0" dirty="0">
                <a:latin typeface="方正准圆简体"/>
                <a:cs typeface="方正准圆简体"/>
              </a:rPr>
              <a:t>, </a:t>
            </a:r>
            <a:r>
              <a:rPr lang="ja-JP" altLang="en-US" sz="800" dirty="0">
                <a:latin typeface="方正准圆简体"/>
                <a:cs typeface="方正准圆简体"/>
              </a:rPr>
              <a:t>可持续发展</a:t>
            </a:r>
            <a:endParaRPr lang="en-US" sz="800" kern="0" dirty="0">
              <a:latin typeface="方正准圆简体"/>
              <a:cs typeface="方正准圆简体"/>
            </a:endParaRPr>
          </a:p>
          <a:p>
            <a:r>
              <a:rPr lang="en-US" sz="800" kern="0" dirty="0" err="1">
                <a:latin typeface="方正准圆简体"/>
                <a:cs typeface="方正准圆简体"/>
              </a:rPr>
              <a:t>设备：巴氏杀菌机</a:t>
            </a:r>
            <a:endParaRPr lang="en-US" sz="800" kern="0" dirty="0">
              <a:latin typeface="方正准圆简体"/>
              <a:cs typeface="方正准圆简体"/>
            </a:endParaRPr>
          </a:p>
          <a:p>
            <a:r>
              <a:rPr lang="en-US" sz="800" kern="0" dirty="0">
                <a:latin typeface="方正准圆简体"/>
                <a:cs typeface="方正准圆简体"/>
              </a:rPr>
              <a:t>产品目录代码：</a:t>
            </a:r>
            <a:r>
              <a:rPr lang="en-US" sz="800" kern="0" dirty="0">
                <a:latin typeface="+mj-lt"/>
                <a:cs typeface="方正准圆简体"/>
              </a:rPr>
              <a:t>VRP-012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1200" b="1" dirty="0">
                <a:latin typeface="方正准圆简体"/>
                <a:cs typeface="方正准圆简体"/>
              </a:rPr>
              <a:t>维护</a:t>
            </a:r>
          </a:p>
          <a:p>
            <a:pPr>
              <a:buClr>
                <a:schemeClr val="accent4"/>
              </a:buClr>
            </a:pPr>
            <a:r>
              <a:rPr lang="en-US" sz="1200" dirty="0">
                <a:latin typeface="方正准圆简体"/>
                <a:cs typeface="方正准圆简体"/>
              </a:rPr>
              <a:t>减少维护</a:t>
            </a:r>
          </a:p>
          <a:p>
            <a:pPr>
              <a:buClr>
                <a:schemeClr val="accent4"/>
              </a:buClr>
            </a:pPr>
            <a:endParaRPr lang="zh-CN" sz="1200" b="1" dirty="0"/>
          </a:p>
          <a:p>
            <a:pPr>
              <a:buClr>
                <a:schemeClr val="accent4"/>
              </a:buClr>
            </a:pPr>
            <a:r>
              <a:rPr lang="en-US" sz="1200" b="1" dirty="0">
                <a:latin typeface="方正准圆简体"/>
                <a:cs typeface="方正准圆简体"/>
              </a:rPr>
              <a:t>灵活性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方正准圆简体"/>
                <a:cs typeface="方正准圆简体"/>
              </a:rPr>
              <a:t>控制机器输出端的产品温度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方正准圆简体"/>
                <a:cs typeface="方正准圆简体"/>
              </a:rPr>
              <a:t>根据SKU对产品温度进行定制化控制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方正准圆简体"/>
                <a:cs typeface="方正准圆简体"/>
              </a:rPr>
              <a:t>提升下游机器的运行效率</a:t>
            </a:r>
            <a:endParaRPr lang="zh-CN" sz="1200" b="1" dirty="0"/>
          </a:p>
          <a:p>
            <a:pPr>
              <a:buClr>
                <a:schemeClr val="accent4"/>
              </a:buClr>
            </a:pPr>
            <a:endParaRPr lang="zh-CN" sz="1200" b="1" dirty="0"/>
          </a:p>
          <a:p>
            <a:pPr>
              <a:buClr>
                <a:schemeClr val="accent4"/>
              </a:buClr>
            </a:pPr>
            <a:r>
              <a:rPr lang="en-US" sz="1200" b="1" dirty="0">
                <a:latin typeface="方正准圆简体"/>
                <a:cs typeface="方正准圆简体"/>
              </a:rPr>
              <a:t>生产效率</a:t>
            </a:r>
          </a:p>
          <a:p>
            <a:pPr>
              <a:buClr>
                <a:schemeClr val="accent4"/>
              </a:buClr>
            </a:pPr>
            <a:r>
              <a:rPr lang="en-US" sz="1200" dirty="0">
                <a:latin typeface="方正准圆简体"/>
                <a:cs typeface="方正准圆简体"/>
              </a:rPr>
              <a:t>减少耗水量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chemeClr val="accent4"/>
              </a:buClr>
            </a:pPr>
            <a:r>
              <a:rPr lang="en-US" sz="1200" dirty="0">
                <a:latin typeface="方正准圆简体"/>
                <a:cs typeface="方正准圆简体"/>
              </a:rPr>
              <a:t>外部安装换热器板的供水回路。</a:t>
            </a:r>
          </a:p>
          <a:p>
            <a:pPr marL="0" lvl="1">
              <a:buClr>
                <a:schemeClr val="accent4"/>
              </a:buClr>
            </a:pPr>
            <a:r>
              <a:rPr lang="en-US" sz="1200" dirty="0">
                <a:latin typeface="方正准圆简体"/>
                <a:cs typeface="方正准圆简体"/>
              </a:rPr>
              <a:t>软件更新。</a:t>
            </a:r>
          </a:p>
          <a:p>
            <a:pPr marL="0" lvl="1">
              <a:buClr>
                <a:schemeClr val="accent4"/>
              </a:buClr>
            </a:pPr>
            <a:endParaRPr lang="zh-CN" sz="1200" dirty="0"/>
          </a:p>
          <a:p>
            <a:pPr marL="0" lvl="1">
              <a:buClr>
                <a:schemeClr val="accent4"/>
              </a:buClr>
            </a:pPr>
            <a:r>
              <a:rPr lang="en-US" sz="1200" dirty="0">
                <a:latin typeface="方正准圆简体"/>
                <a:cs typeface="方正准圆简体"/>
              </a:rPr>
              <a:t>系统经过优化设计：</a:t>
            </a:r>
          </a:p>
          <a:p>
            <a:pPr marL="179388" lvl="1">
              <a:buClr>
                <a:schemeClr val="accent4"/>
              </a:buClr>
            </a:pPr>
            <a:r>
              <a:rPr lang="en-US" sz="1200" dirty="0">
                <a:latin typeface="方正准圆简体"/>
                <a:cs typeface="方正准圆简体"/>
              </a:rPr>
              <a:t>- 冷却在冷却区域用于喷淋产品的水</a:t>
            </a:r>
          </a:p>
          <a:p>
            <a:pPr marL="179388" lvl="1">
              <a:buClr>
                <a:schemeClr val="accent4"/>
              </a:buClr>
            </a:pPr>
            <a:r>
              <a:rPr lang="en-US" sz="1200" dirty="0">
                <a:latin typeface="方正准圆简体"/>
                <a:cs typeface="方正准圆简体"/>
              </a:rPr>
              <a:t>- 控制冷却区域的喷水温度 - - 从</a:t>
            </a:r>
            <a:r>
              <a:rPr lang="en-US" sz="1200" dirty="0">
                <a:latin typeface="+mj-lt"/>
                <a:cs typeface="方正准圆简体"/>
              </a:rPr>
              <a:t>HMI</a:t>
            </a:r>
            <a:r>
              <a:rPr lang="en-US" sz="1200" dirty="0">
                <a:latin typeface="方正准圆简体"/>
                <a:cs typeface="方正准圆简体"/>
              </a:rPr>
              <a:t>设置</a:t>
            </a:r>
            <a:r>
              <a:rPr lang="en-US" sz="1200" dirty="0">
                <a:latin typeface="+mj-lt"/>
                <a:cs typeface="方正准圆简体"/>
              </a:rPr>
              <a:t>SKU</a:t>
            </a:r>
            <a:r>
              <a:rPr lang="en-US" sz="1200" dirty="0">
                <a:latin typeface="方正准圆简体"/>
                <a:cs typeface="方正准圆简体"/>
              </a:rPr>
              <a:t>。</a:t>
            </a:r>
          </a:p>
        </p:txBody>
      </p:sp>
      <p:pic>
        <p:nvPicPr>
          <p:cNvPr id="28" name="Immagine 3">
            <a:extLst>
              <a:ext uri="{FF2B5EF4-FFF2-40B4-BE49-F238E27FC236}">
                <a16:creationId xmlns:a16="http://schemas.microsoft.com/office/drawing/2014/main" id="{D1109873-80C6-4D67-8F2E-DD5B45DE91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0101" y="4258199"/>
            <a:ext cx="851947" cy="143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0459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GeboCermex_Template_4x3_v10_FINAL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GeboCermex_Template_4x3_v10_FINAL.potx" id="{40843EB2-E077-49DA-961C-E3E6AA04AB3C}" vid="{D02E4197-38B6-451C-BC78-F167F6199CD7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0</TotalTime>
  <Words>53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宋体</vt:lpstr>
      <vt:lpstr>Arial</vt:lpstr>
      <vt:lpstr>Wingdings</vt:lpstr>
      <vt:lpstr>方正准圆简体</vt:lpstr>
      <vt:lpstr>1_NewGeboCermex_Template_4x3_v10_FINAL</vt:lpstr>
      <vt:lpstr>think-cell Folie</vt:lpstr>
      <vt:lpstr>降低维护成本和耗水量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20</cp:revision>
  <cp:lastPrinted>2017-05-19T07:45:48Z</cp:lastPrinted>
  <dcterms:created xsi:type="dcterms:W3CDTF">2018-01-25T16:00:18Z</dcterms:created>
  <dcterms:modified xsi:type="dcterms:W3CDTF">2019-11-27T13:33:56Z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2019-11-27T13:33:55.7585749Z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2018-03-23T12:03:58.5961639+01:00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2018-03-23T12:03:58.5961639+01:00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