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3"/>
  </p:notesMasterIdLst>
  <p:handoutMasterIdLst>
    <p:handoutMasterId r:id="rId4"/>
  </p:handoutMasterIdLst>
  <p:sldIdLst>
    <p:sldId id="514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72" y="-1872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/>
              <a:t>Kopfzeile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27/11/2019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/>
              <a:t>Kopfzeile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27/11/2019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Fußzeile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3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5.png"/><Relationship Id="rId2" Type="http://schemas.openxmlformats.org/officeDocument/2006/relationships/tags" Target="../tags/tag10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6.png"/><Relationship Id="rId2" Type="http://schemas.openxmlformats.org/officeDocument/2006/relationships/tags" Target="../tags/tag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pic>
        <p:nvPicPr>
          <p:cNvPr id="8" name="Picture 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Slide Number Placeholder 4"/>
          <p:cNvSpPr txBox="1">
            <a:spLocks/>
          </p:cNvSpPr>
          <p:nvPr userDrawn="1"/>
        </p:nvSpPr>
        <p:spPr>
          <a:xfrm>
            <a:off x="657225" y="6551224"/>
            <a:ext cx="94897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de-DE" sz="900" b="1" dirty="0">
                <a:solidFill>
                  <a:schemeClr val="accent4"/>
                </a:solidFill>
              </a:rPr>
              <a:t>gebocermex.com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2157653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6114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505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924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016903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Slide Number Placeholder 4"/>
          <p:cNvSpPr txBox="1">
            <a:spLocks/>
          </p:cNvSpPr>
          <p:nvPr userDrawn="1"/>
        </p:nvSpPr>
        <p:spPr>
          <a:xfrm>
            <a:off x="657225" y="6551224"/>
            <a:ext cx="94897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de-DE" sz="900" b="1" dirty="0">
                <a:solidFill>
                  <a:schemeClr val="accent4"/>
                </a:solidFill>
              </a:rPr>
              <a:t>gebocermex.com</a:t>
            </a:r>
          </a:p>
        </p:txBody>
      </p:sp>
      <p:sp>
        <p:nvSpPr>
          <p:cNvPr id="11" name="Textfeld 100"/>
          <p:cNvSpPr txBox="1"/>
          <p:nvPr userDrawn="1"/>
        </p:nvSpPr>
        <p:spPr>
          <a:xfrm>
            <a:off x="3619500" y="2106613"/>
            <a:ext cx="5186365" cy="30777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spcBef>
                <a:spcPts val="800"/>
              </a:spcBef>
            </a:pP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                         Die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Sidel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Group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ist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die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Verbindung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zweier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starker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Marken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,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	                          </a:t>
            </a:r>
            <a:r>
              <a:rPr lang="de-DE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Sidel</a:t>
            </a:r>
            <a: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</a:rPr>
              <a:t> und </a:t>
            </a:r>
            <a:r>
              <a:rPr lang="de-DE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Gebo</a:t>
            </a:r>
            <a:r>
              <a:rPr lang="de-DE" sz="900" dirty="0"/>
              <a:t> </a:t>
            </a:r>
            <a:r>
              <a:rPr lang="de-DE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Cermex</a:t>
            </a:r>
            <a: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</a:rPr>
              <a:t>. Gemeinsam sind wir ein führender </a:t>
            </a:r>
            <a:b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                    Anbieter von Produktionsmaschinen und Serviceleistungen für die </a:t>
            </a:r>
            <a:b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                 Verpackung von Flüssigkeiten, Lebensmitteln, Haushalts- und </a:t>
            </a:r>
            <a:b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              Körperpflegeprodukten in PET, Dosen, Glas und andere Materialien.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 algn="just">
              <a:spcBef>
                <a:spcPts val="800"/>
              </a:spcBef>
            </a:pP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Mit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mehr als 37.000 installierten Maschinen in über 190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Ländern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verfügen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wir über fast 170 Jahre anerkannter Erfahrung und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konzentrieren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uns auf Spitzentechnologie, Anlagentechnik und Innovation.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Unsere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über 5.000 Mitarbeiter engagieren sich weltweit leidenschaftlich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für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    die Lieferung von Komplettlösungen, die dem Bedarf der Kunden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genau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entsprechen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und die </a:t>
            </a:r>
            <a:r>
              <a:rPr lang="en-GB" sz="900" b="1" i="0" u="none" strike="noStrike" kern="1200" baseline="0" dirty="0">
                <a:solidFill>
                  <a:schemeClr val="bg1"/>
                </a:solidFill>
                <a:latin typeface="+mn-lt"/>
              </a:rPr>
              <a:t>Leistung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ihrer Anlagen, Produkte und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Unternehmen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</a:rPr>
              <a:t>steigern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0" i="0" u="none" strike="noStrike" kern="1200" baseline="0" dirty="0">
                <a:solidFill>
                  <a:schemeClr val="bg1"/>
                </a:solidFill>
                <a:latin typeface="+mn-lt"/>
              </a:rPr>
              <a:t>	 </a:t>
            </a:r>
            <a: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Dieses hohe Leistungsniveau setzt voraus, dass wir die Herausforderungen </a:t>
            </a:r>
            <a:b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        unserer Kunden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900" b="1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verstehen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Das gelingt uns durch Dialog, und weil wir </a:t>
            </a:r>
            <a:b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      die Anforderungen ihrer Märkte, ihrer Produktion und Wertschöpfungsketten </a:t>
            </a:r>
            <a:b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     begreifen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. </a:t>
            </a:r>
            <a: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</a:rPr>
              <a:t>Unser umfassendes technisches Know-how und unsere intelligenten </a:t>
            </a:r>
            <a:b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  Datenanalysen tragen ebenfalls dazu bei, das Produktivitätspotenzial ihrer Anlagen </a:t>
            </a:r>
            <a:b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de-DE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    über die gesamte Lebensdauer voll auszuschöpfen und zu optimieren.</a:t>
            </a:r>
            <a:endParaRPr lang="en-GB" sz="900" b="0" i="0" u="none" strike="noStrike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</a:rPr>
              <a:t>                 </a:t>
            </a:r>
          </a:p>
        </p:txBody>
      </p:sp>
      <p:sp>
        <p:nvSpPr>
          <p:cNvPr id="12" name="Textfeld 110"/>
          <p:cNvSpPr txBox="1"/>
          <p:nvPr userDrawn="1"/>
        </p:nvSpPr>
        <p:spPr>
          <a:xfrm>
            <a:off x="4066155" y="4869160"/>
            <a:ext cx="518636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800"/>
              </a:spcBef>
            </a:pPr>
            <a:r>
              <a:rPr dirty="0"/>
              <a:t>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Wir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nennen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das:</a:t>
            </a:r>
            <a:r>
              <a:rPr dirty="0"/>
              <a:t> </a:t>
            </a:r>
            <a:r>
              <a:rPr lang="en-GB" sz="1000" b="1" i="0" u="none" strike="noStrike" kern="1200" baseline="0" dirty="0">
                <a:solidFill>
                  <a:schemeClr val="bg1"/>
                </a:solidFill>
                <a:latin typeface="+mn-lt"/>
              </a:rPr>
              <a:t>„Performance through Understanding. “</a:t>
            </a:r>
            <a:endParaRPr lang="de-DE" sz="1800" b="1" dirty="0">
              <a:solidFill>
                <a:schemeClr val="bg1"/>
              </a:solidFill>
              <a:latin typeface="+mn-lt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930855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09200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11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think-cell Folie" r:id="rId12" imgW="399" imgH="399" progId="TCLayout.ActiveDocument.1">
                  <p:embed/>
                </p:oleObj>
              </mc:Choice>
              <mc:Fallback>
                <p:oleObj name="think-cell Folie" r:id="rId12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900" b="0" i="0" u="none" strike="noStrike" kern="1200" baseline="0" dirty="0">
                <a:solidFill>
                  <a:schemeClr val="bg2"/>
                </a:solidFill>
                <a:latin typeface="+mn-lt"/>
              </a:rPr>
              <a:t>Titel,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27 November 2019</a:t>
            </a:fld>
            <a:endParaRPr lang="de-DE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de-DE" sz="900" dirty="0">
                <a:solidFill>
                  <a:schemeClr val="bg2"/>
                </a:solidFill>
              </a:rPr>
              <a:t>Seite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de-DE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309" y="6497904"/>
            <a:ext cx="918759" cy="257596"/>
          </a:xfrm>
          <a:prstGeom prst="rect">
            <a:avLst/>
          </a:prstGeom>
        </p:spPr>
      </p:pic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20FC5087-2832-4AE0-A2B0-9BC629D5674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10"/>
    </p:custDataLst>
    <p:extLst>
      <p:ext uri="{BB962C8B-B14F-4D97-AF65-F5344CB8AC3E}">
        <p14:creationId xmlns:p14="http://schemas.microsoft.com/office/powerpoint/2010/main" val="39529702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2">
            <a:extLst>
              <a:ext uri="{FF2B5EF4-FFF2-40B4-BE49-F238E27FC236}">
                <a16:creationId xmlns:a16="http://schemas.microsoft.com/office/drawing/2014/main" id="{B6944ECD-28FB-47C5-BF18-2325B0781119}"/>
              </a:ext>
            </a:extLst>
          </p:cNvPr>
          <p:cNvSpPr>
            <a:spLocks/>
          </p:cNvSpPr>
          <p:nvPr/>
        </p:nvSpPr>
        <p:spPr>
          <a:xfrm>
            <a:off x="4751388" y="2180905"/>
            <a:ext cx="3889375" cy="36309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997" tIns="63998" rIns="95997" bIns="63998"/>
          <a:lstStyle/>
          <a:p>
            <a:pPr marL="162257" lvl="1" indent="-162257" defTabSz="812695" eaLnBrk="0" hangingPunct="0">
              <a:spcBef>
                <a:spcPts val="267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644079" algn="l"/>
                <a:tab pos="2800693" algn="l"/>
              </a:tabLst>
              <a:defRPr/>
            </a:pPr>
            <a:endParaRPr lang="de-DE" altLang="zh-CN" sz="1131" dirty="0">
              <a:solidFill>
                <a:srgbClr val="000000"/>
              </a:solidFill>
              <a:latin typeface="Arial"/>
              <a:ea typeface="宋体" panose="02010600030101010101" pitchFamily="2" charset="-122"/>
            </a:endParaRPr>
          </a:p>
        </p:txBody>
      </p:sp>
      <p:sp>
        <p:nvSpPr>
          <p:cNvPr id="16" name="Rechteck 4">
            <a:extLst>
              <a:ext uri="{FF2B5EF4-FFF2-40B4-BE49-F238E27FC236}">
                <a16:creationId xmlns:a16="http://schemas.microsoft.com/office/drawing/2014/main" id="{B67A6078-01EC-478C-A6A4-93D361465654}"/>
              </a:ext>
            </a:extLst>
          </p:cNvPr>
          <p:cNvSpPr>
            <a:spLocks/>
          </p:cNvSpPr>
          <p:nvPr/>
        </p:nvSpPr>
        <p:spPr>
          <a:xfrm>
            <a:off x="651148" y="2180905"/>
            <a:ext cx="3899812" cy="36309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997" tIns="63998" rIns="95997" bIns="63998"/>
          <a:lstStyle/>
          <a:p>
            <a:pPr marL="162257" indent="-162257" defTabSz="812695" eaLnBrk="0" hangingPunct="0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endParaRPr lang="de-DE" altLang="zh-CN" sz="12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Rechteck 3">
            <a:extLst>
              <a:ext uri="{FF2B5EF4-FFF2-40B4-BE49-F238E27FC236}">
                <a16:creationId xmlns:a16="http://schemas.microsoft.com/office/drawing/2014/main" id="{80104E26-6FFA-4FBC-B232-FE8B3D84F4ED}"/>
              </a:ext>
            </a:extLst>
          </p:cNvPr>
          <p:cNvSpPr/>
          <p:nvPr/>
        </p:nvSpPr>
        <p:spPr>
          <a:xfrm>
            <a:off x="651148" y="1795022"/>
            <a:ext cx="3899812" cy="385882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505" tIns="60337" rIns="90505" bIns="60337" anchor="ctr"/>
          <a:lstStyle/>
          <a:p>
            <a:pPr defTabSz="781903" fontAlgn="auto">
              <a:spcBef>
                <a:spcPts val="257"/>
              </a:spcBef>
              <a:spcAft>
                <a:spcPts val="0"/>
              </a:spcAft>
              <a:buClr>
                <a:srgbClr val="FF6600"/>
              </a:buClr>
              <a:defRPr/>
            </a:pPr>
            <a:r>
              <a:rPr lang="en-GB" sz="1400" b="1" dirty="0">
                <a:solidFill>
                  <a:srgbClr val="FFFFFF"/>
                </a:solidFill>
                <a:latin typeface="Arial" charset="0"/>
              </a:rPr>
              <a:t>NUTZEN UND VORTEILE</a:t>
            </a:r>
          </a:p>
        </p:txBody>
      </p:sp>
      <p:sp>
        <p:nvSpPr>
          <p:cNvPr id="18" name="Rechteck 11">
            <a:extLst>
              <a:ext uri="{FF2B5EF4-FFF2-40B4-BE49-F238E27FC236}">
                <a16:creationId xmlns:a16="http://schemas.microsoft.com/office/drawing/2014/main" id="{1FE67D04-6B1A-41E6-B56E-1F69C8B30220}"/>
              </a:ext>
            </a:extLst>
          </p:cNvPr>
          <p:cNvSpPr/>
          <p:nvPr/>
        </p:nvSpPr>
        <p:spPr>
          <a:xfrm>
            <a:off x="4751388" y="1792150"/>
            <a:ext cx="3889375" cy="388756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505" tIns="60337" rIns="90505" bIns="60337" anchor="ctr"/>
          <a:lstStyle/>
          <a:p>
            <a:pPr marL="162897" indent="-162897" defTabSz="781903">
              <a:spcBef>
                <a:spcPts val="257"/>
              </a:spcBef>
              <a:spcAft>
                <a:spcPts val="0"/>
              </a:spcAft>
              <a:buClr>
                <a:srgbClr val="E64B00"/>
              </a:buClr>
            </a:pPr>
            <a:r>
              <a:rPr lang="de-CH" altLang="de-DE" sz="1400" b="1" noProof="1">
                <a:solidFill>
                  <a:srgbClr val="FFFFFF"/>
                </a:solidFill>
                <a:latin typeface="Arial" charset="0"/>
              </a:rPr>
              <a:t>BESCHREIBUNG</a:t>
            </a:r>
            <a:endParaRPr lang="fr-FR" altLang="de-DE" sz="1400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/>
              <a:t>Senkung der Wartungskosten und des Wasserverbrauchs</a:t>
            </a:r>
            <a:br/>
            <a:endParaRPr lang="de-DE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84174"/>
            <a:ext cx="7997825" cy="307975"/>
          </a:xfrm>
        </p:spPr>
        <p:txBody>
          <a:bodyPr/>
          <a:lstStyle/>
          <a:p>
            <a:r>
              <a:rPr lang="de-DE" dirty="0"/>
              <a:t>Kühlsystem für den Sprühwasserkreislauf</a:t>
            </a:r>
            <a:endParaRPr lang="de-DE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fr-FR" sz="800" dirty="0" err="1">
                <a:solidFill>
                  <a:srgbClr val="000000"/>
                </a:solidFill>
              </a:rPr>
              <a:t>Nutzen</a:t>
            </a:r>
            <a:r>
              <a:rPr lang="en-GB" altLang="fr-FR" sz="800" dirty="0">
                <a:solidFill>
                  <a:srgbClr val="000000"/>
                </a:solidFill>
              </a:rPr>
              <a:t>: </a:t>
            </a:r>
            <a:r>
              <a:rPr lang="en-GB" altLang="fr-FR" sz="800" dirty="0" err="1">
                <a:solidFill>
                  <a:srgbClr val="000000"/>
                </a:solidFill>
              </a:rPr>
              <a:t>Effizienz</a:t>
            </a:r>
            <a:r>
              <a:rPr lang="de-DE" sz="800" kern="0" dirty="0"/>
              <a:t>, Qualität, </a:t>
            </a:r>
            <a:r>
              <a:rPr lang="de-DE" sz="800" dirty="0"/>
              <a:t>Nachhaltigkeit</a:t>
            </a:r>
            <a:endParaRPr lang="de-DE" sz="800" kern="0" dirty="0"/>
          </a:p>
          <a:p>
            <a:r>
              <a:rPr lang="de-DE" sz="800" kern="0" dirty="0"/>
              <a:t>Ausstattung: Pasteur</a:t>
            </a:r>
          </a:p>
          <a:p>
            <a:r>
              <a:rPr lang="de-DE" sz="800" kern="0" dirty="0"/>
              <a:t>Katalog-Code: VRP-012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de-DE" sz="1200" b="1" dirty="0"/>
              <a:t>Wartung</a:t>
            </a:r>
          </a:p>
          <a:p>
            <a:pPr>
              <a:buClr>
                <a:schemeClr val="accent4"/>
              </a:buClr>
            </a:pPr>
            <a:r>
              <a:rPr lang="de-DE" sz="1200" dirty="0"/>
              <a:t>Geringerer Wartungsaufwand</a:t>
            </a:r>
          </a:p>
          <a:p>
            <a:pPr>
              <a:buClr>
                <a:schemeClr val="accent4"/>
              </a:buClr>
            </a:pPr>
            <a:endParaRPr lang="de-DE" sz="1200" b="1" dirty="0"/>
          </a:p>
          <a:p>
            <a:pPr>
              <a:buClr>
                <a:schemeClr val="accent4"/>
              </a:buClr>
            </a:pPr>
            <a:r>
              <a:rPr lang="de-DE" sz="1200" b="1" dirty="0"/>
              <a:t>Flexibilität</a:t>
            </a:r>
          </a:p>
          <a:p>
            <a: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de-DE" sz="1200" dirty="0"/>
              <a:t>Kontrolle der Produkttemperatur am Maschinenauslauf</a:t>
            </a:r>
          </a:p>
          <a:p>
            <a: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de-DE" sz="1200" dirty="0"/>
              <a:t>Kontrolle der SKU-spezifischen Produkttemperatur</a:t>
            </a:r>
          </a:p>
          <a:p>
            <a: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de-DE" sz="1200" dirty="0"/>
              <a:t>Erhöhte Effizienz der nachgelagerten Maschinen</a:t>
            </a:r>
            <a:endParaRPr lang="de-DE" sz="1200" b="1" dirty="0"/>
          </a:p>
          <a:p>
            <a:pPr>
              <a:buClr>
                <a:schemeClr val="accent4"/>
              </a:buClr>
            </a:pPr>
            <a:endParaRPr lang="de-DE" sz="1200" b="1" dirty="0"/>
          </a:p>
          <a:p>
            <a:pPr>
              <a:buClr>
                <a:schemeClr val="accent4"/>
              </a:buClr>
            </a:pPr>
            <a:r>
              <a:rPr lang="de-DE" sz="1200" b="1" dirty="0"/>
              <a:t>Produktivität</a:t>
            </a:r>
          </a:p>
          <a:p>
            <a:pPr>
              <a:buClr>
                <a:schemeClr val="accent4"/>
              </a:buClr>
            </a:pPr>
            <a:r>
              <a:rPr lang="de-DE" sz="1200" dirty="0"/>
              <a:t>Reduzierter Wasserverbrauch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buClr>
                <a:schemeClr val="accent4"/>
              </a:buClr>
            </a:pPr>
            <a:r>
              <a:rPr lang="de-DE" sz="1200" dirty="0"/>
              <a:t>Externe Installation einer Versorgungsleitung für den Plattenwärmetauscher</a:t>
            </a:r>
          </a:p>
          <a:p>
            <a:pPr marL="0" lvl="1">
              <a:buClr>
                <a:schemeClr val="accent4"/>
              </a:buClr>
            </a:pPr>
            <a:r>
              <a:rPr lang="de-DE" sz="1200" dirty="0"/>
              <a:t>Software-Update</a:t>
            </a:r>
          </a:p>
          <a:p>
            <a:pPr marL="0" lvl="1">
              <a:buClr>
                <a:schemeClr val="accent4"/>
              </a:buClr>
            </a:pPr>
            <a:endParaRPr lang="de-DE" sz="1200" dirty="0"/>
          </a:p>
          <a:p>
            <a:pPr marL="0" lvl="1">
              <a:buClr>
                <a:schemeClr val="accent4"/>
              </a:buClr>
            </a:pPr>
            <a:r>
              <a:rPr lang="de-DE" sz="1200" dirty="0"/>
              <a:t>Das System ist konzipiert für:</a:t>
            </a:r>
          </a:p>
          <a:p>
            <a:pPr marL="179388" lvl="1">
              <a:buClr>
                <a:schemeClr val="accent4"/>
              </a:buClr>
            </a:pPr>
            <a:r>
              <a:rPr lang="de-DE" sz="1200" dirty="0"/>
              <a:t>- Kühlung des Sprühwasserstahls für die Produkt in</a:t>
            </a:r>
            <a:br>
              <a:rPr lang="de-DE" sz="1200" dirty="0"/>
            </a:br>
            <a:r>
              <a:rPr lang="de-DE" sz="1200" dirty="0"/>
              <a:t>  den Kühlbereichen</a:t>
            </a:r>
          </a:p>
          <a:p>
            <a:pPr marL="179388" lvl="1">
              <a:buClr>
                <a:schemeClr val="accent4"/>
              </a:buClr>
            </a:pPr>
            <a:r>
              <a:rPr lang="de-DE" sz="1200" dirty="0"/>
              <a:t>- Kontrolle der Sprühstrahltemperatur in den</a:t>
            </a:r>
            <a:br>
              <a:rPr lang="de-DE" sz="1200" dirty="0"/>
            </a:br>
            <a:r>
              <a:rPr lang="de-DE" sz="1200" dirty="0"/>
              <a:t>  Kühlbereichen - Einstellung der SKU über das</a:t>
            </a:r>
            <a:br>
              <a:rPr lang="de-DE" sz="1200" dirty="0"/>
            </a:br>
            <a:r>
              <a:rPr lang="de-DE" sz="1200" dirty="0"/>
              <a:t>  Bedienpanel</a:t>
            </a:r>
          </a:p>
        </p:txBody>
      </p:sp>
      <p:pic>
        <p:nvPicPr>
          <p:cNvPr id="28" name="Immagine 3">
            <a:extLst>
              <a:ext uri="{FF2B5EF4-FFF2-40B4-BE49-F238E27FC236}">
                <a16:creationId xmlns:a16="http://schemas.microsoft.com/office/drawing/2014/main" id="{D1109873-80C6-4D67-8F2E-DD5B45DE91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70101" y="4258199"/>
            <a:ext cx="851947" cy="1436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257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GeboCermex_Template_4x3_v10_FINAL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GeboCermex_Template_4x3_v10_FINAL.potx" id="{40843EB2-E077-49DA-961C-E3E6AA04AB3C}" vid="{D02E4197-38B6-451C-BC78-F167F6199CD7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NewGeboCermex_PPT_template_long</Template>
  <TotalTime>1</TotalTime>
  <Words>70</Words>
  <Application>Microsoft Office PowerPoint</Application>
  <PresentationFormat>Affichage à l'écran (4:3)</PresentationFormat>
  <Paragraphs>23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宋体</vt:lpstr>
      <vt:lpstr>Arial</vt:lpstr>
      <vt:lpstr>Wingdings</vt:lpstr>
      <vt:lpstr>1_NewGeboCermex_Template_4x3_v10_FINAL</vt:lpstr>
      <vt:lpstr>think-cell Folie</vt:lpstr>
      <vt:lpstr>Senkung der Wartungskosten und des Wasserverbrauchs </vt:lpstr>
    </vt:vector>
  </TitlesOfParts>
  <Company>GeboCermex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Lightweight funnel</dc:title>
  <dc:creator>Claudio POMO</dc:creator>
  <cp:lastModifiedBy>Sorega, Dan</cp:lastModifiedBy>
  <cp:revision>19</cp:revision>
  <cp:lastPrinted>2017-05-19T07:45:48Z</cp:lastPrinted>
  <dcterms:created xsi:type="dcterms:W3CDTF">2018-01-25T16:00:18Z</dcterms:created>
  <dcterms:modified xsi:type="dcterms:W3CDTF">2019-11-27T13:32:53Z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2019-11-27T13:32:53.6118334Z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2018-03-23T12:03:58.5961639+01:00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2018-03-23T12:03:58.5961639+01:00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