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3"/>
  </p:notesMasterIdLst>
  <p:handoutMasterIdLst>
    <p:handoutMasterId r:id="rId4"/>
  </p:handoutMasterIdLst>
  <p:sldIdLst>
    <p:sldId id="32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459" y="72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27/11/2019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27/11/2019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7" Type="http://schemas.openxmlformats.org/officeDocument/2006/relationships/image" Target="../media/image5.png"/><Relationship Id="rId2" Type="http://schemas.openxmlformats.org/officeDocument/2006/relationships/tags" Target="../tags/tag10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6.png"/><Relationship Id="rId2" Type="http://schemas.openxmlformats.org/officeDocument/2006/relationships/tags" Target="../tags/tag1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pic>
        <p:nvPicPr>
          <p:cNvPr id="8" name="Picture 3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gebocermex.com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57653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61148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505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924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016903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Slide Number Placeholder 4"/>
          <p:cNvSpPr txBox="1">
            <a:spLocks/>
          </p:cNvSpPr>
          <p:nvPr userDrawn="1"/>
        </p:nvSpPr>
        <p:spPr>
          <a:xfrm>
            <a:off x="657225" y="6551224"/>
            <a:ext cx="94897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b="1" dirty="0">
                <a:solidFill>
                  <a:schemeClr val="accent4"/>
                </a:solidFill>
              </a:rPr>
              <a:t>gebocermex.com</a:t>
            </a:r>
          </a:p>
        </p:txBody>
      </p:sp>
      <p:sp>
        <p:nvSpPr>
          <p:cNvPr id="9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Gebo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Cermex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works in partnership with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as part of The 	                             </a:t>
            </a:r>
            <a:r>
              <a:rPr lang="en-GB" sz="900" b="0" i="0" u="none" strike="noStrike" kern="1200" baseline="0" dirty="0" err="1">
                <a:solidFill>
                  <a:schemeClr val="bg1"/>
                </a:solidFill>
                <a:latin typeface="+mn-lt"/>
                <a:ea typeface="+mn-ea"/>
                <a:cs typeface="+mn-cs"/>
              </a:rPr>
              <a:t>Sidel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Group. Together, we are a leading provider of equipment 	                           and services for packaging liquid, food, home and personal care 	                        products in PET, can, glass and other materials.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        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           that fulfil customer needs and boost the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performance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of their lines, 	          products and businesses. </a:t>
            </a:r>
          </a:p>
          <a:p>
            <a:pPr algn="just">
              <a:spcBef>
                <a:spcPts val="800"/>
              </a:spcBef>
            </a:pP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	       Delivering this level of performance requires that we continuously </a:t>
            </a:r>
            <a:r>
              <a:rPr lang="en-GB" sz="9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understand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  value chains. We complement this by applying our strong technical knowledge and</a:t>
            </a:r>
            <a:b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</a:b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0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800"/>
              </a:spcBef>
            </a:pP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                </a:t>
            </a:r>
            <a:r>
              <a:rPr lang="en-GB" sz="900" b="0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We call it </a:t>
            </a:r>
            <a:r>
              <a:rPr lang="en-GB" sz="1000" b="1" i="0" u="none" strike="noStrike" kern="1200" baseline="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Performance through Understanding.</a:t>
            </a:r>
            <a:endParaRPr lang="en-GB" sz="1800" b="1" dirty="0">
              <a:solidFill>
                <a:schemeClr val="bg1"/>
              </a:solidFill>
              <a:latin typeface="+mn-lt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930855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oleObject" Target="../embeddings/oleObject1.bin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3.xml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think-cell Folie" r:id="rId11" imgW="399" imgH="399" progId="TCLayout.ActiveDocument.1">
                  <p:embed/>
                </p:oleObj>
              </mc:Choice>
              <mc:Fallback>
                <p:oleObj name="think-cell Folie" r:id="rId11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27 November 2019</a:t>
            </a:fld>
            <a:endParaRPr lang="en-GB" sz="900" dirty="0">
              <a:solidFill>
                <a:schemeClr val="bg2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3309" y="6497904"/>
            <a:ext cx="918759" cy="257596"/>
          </a:xfrm>
          <a:prstGeom prst="rect">
            <a:avLst/>
          </a:prstGeom>
        </p:spPr>
      </p:pic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D1D98E20-77E3-44F2-86D4-F52723046564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9"/>
    </p:custDataLst>
    <p:extLst>
      <p:ext uri="{BB962C8B-B14F-4D97-AF65-F5344CB8AC3E}">
        <p14:creationId xmlns:p14="http://schemas.microsoft.com/office/powerpoint/2010/main" val="39529702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9" pos="5556">
          <p15:clr>
            <a:srgbClr val="F26B43"/>
          </p15:clr>
        </p15:guide>
        <p15:guide id="10" orient="horz" pos="4020">
          <p15:clr>
            <a:srgbClr val="F26B43"/>
          </p15:clr>
        </p15:guide>
        <p15:guide id="11" pos="204">
          <p15:clr>
            <a:srgbClr val="F26B43"/>
          </p15:clr>
        </p15:guide>
        <p15:guide id="12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2"/>
          <p:cNvGrpSpPr>
            <a:grpSpLocks/>
          </p:cNvGrpSpPr>
          <p:nvPr/>
        </p:nvGrpSpPr>
        <p:grpSpPr bwMode="auto">
          <a:xfrm>
            <a:off x="649288" y="1794134"/>
            <a:ext cx="7991475" cy="4017748"/>
            <a:chOff x="650875" y="1906363"/>
            <a:chExt cx="7991475" cy="4042393"/>
          </a:xfrm>
        </p:grpSpPr>
        <p:sp>
          <p:nvSpPr>
            <p:cNvPr id="21" name="Rechteck 3"/>
            <p:cNvSpPr/>
            <p:nvPr/>
          </p:nvSpPr>
          <p:spPr>
            <a:xfrm>
              <a:off x="650875" y="1906363"/>
              <a:ext cx="3889375" cy="38914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92067"/>
          </a:xfrm>
        </p:spPr>
        <p:txBody>
          <a:bodyPr/>
          <a:lstStyle/>
          <a:p>
            <a:r>
              <a:rPr lang="en-US" sz="3200" dirty="0"/>
              <a:t>Reduce maintenance cost and water consumption</a:t>
            </a:r>
            <a:br>
              <a:rPr lang="en-US" sz="3200" i="1" dirty="0"/>
            </a:b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59625"/>
            <a:ext cx="7997825" cy="307975"/>
          </a:xfrm>
        </p:spPr>
        <p:txBody>
          <a:bodyPr/>
          <a:lstStyle/>
          <a:p>
            <a:r>
              <a:rPr lang="en-US" dirty="0"/>
              <a:t>Cooling system for water sprays circuit</a:t>
            </a:r>
            <a:endParaRPr lang="fr-FR" altLang="fr-FR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1302"/>
            <a:ext cx="7978775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kern="0" dirty="0"/>
              <a:t>Value: Efficiency, Product quality, sustainability</a:t>
            </a:r>
          </a:p>
          <a:p>
            <a:r>
              <a:rPr lang="en-US" sz="800" kern="0" dirty="0"/>
              <a:t>Equipment: Pasteurizer</a:t>
            </a:r>
          </a:p>
          <a:p>
            <a:r>
              <a:rPr lang="en-US" sz="800" kern="0" dirty="0"/>
              <a:t>Catalogue code: VRP-012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en-US" sz="1200" b="1" dirty="0"/>
              <a:t>Maintenance</a:t>
            </a:r>
          </a:p>
          <a:p>
            <a:pPr>
              <a:buClr>
                <a:schemeClr val="accent4"/>
              </a:buClr>
            </a:pPr>
            <a:r>
              <a:rPr lang="en-US" sz="1200" dirty="0"/>
              <a:t>Reduced maintenance.</a:t>
            </a:r>
          </a:p>
          <a:p>
            <a:pPr>
              <a:buClr>
                <a:schemeClr val="accent4"/>
              </a:buClr>
            </a:pPr>
            <a:endParaRPr lang="en-US" sz="1200" b="1" dirty="0"/>
          </a:p>
          <a:p>
            <a:pPr>
              <a:buClr>
                <a:schemeClr val="accent4"/>
              </a:buClr>
            </a:pPr>
            <a:r>
              <a:rPr lang="en-US" sz="1200" b="1" dirty="0"/>
              <a:t>Flexibility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Control of product temperature at the machine outfeed.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Control of product temperature customized by SKU</a:t>
            </a:r>
          </a:p>
          <a:p>
            <a: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1200" dirty="0"/>
              <a:t>Increased efficiency of downstream machines</a:t>
            </a:r>
            <a:endParaRPr lang="en-US" sz="1200" b="1" dirty="0"/>
          </a:p>
          <a:p>
            <a:pPr>
              <a:buClr>
                <a:schemeClr val="accent4"/>
              </a:buClr>
            </a:pPr>
            <a:endParaRPr lang="en-US" sz="1200" b="1" dirty="0"/>
          </a:p>
          <a:p>
            <a:pPr>
              <a:buClr>
                <a:schemeClr val="accent4"/>
              </a:buClr>
            </a:pPr>
            <a:r>
              <a:rPr lang="en-US" sz="1200" b="1" dirty="0"/>
              <a:t>Productivity</a:t>
            </a:r>
          </a:p>
          <a:p>
            <a:pPr>
              <a:buClr>
                <a:schemeClr val="accent4"/>
              </a:buClr>
            </a:pPr>
            <a:r>
              <a:rPr lang="en-US" sz="1200" dirty="0"/>
              <a:t>Reduction of water consumption.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Clr>
                <a:schemeClr val="accent4"/>
              </a:buClr>
            </a:pPr>
            <a:r>
              <a:rPr lang="en-US" sz="1200" dirty="0"/>
              <a:t>External installation of circuit to supply the plates heat exchanger.</a:t>
            </a:r>
          </a:p>
          <a:p>
            <a:pPr marL="0" lvl="1">
              <a:buClr>
                <a:schemeClr val="accent4"/>
              </a:buClr>
            </a:pPr>
            <a:r>
              <a:rPr lang="en-US" sz="1200" dirty="0"/>
              <a:t>Software update.</a:t>
            </a:r>
          </a:p>
          <a:p>
            <a:pPr marL="0" lvl="1">
              <a:buClr>
                <a:schemeClr val="accent4"/>
              </a:buClr>
            </a:pPr>
            <a:endParaRPr lang="en-US" sz="1200" dirty="0"/>
          </a:p>
          <a:p>
            <a:pPr marL="0" lvl="1">
              <a:buClr>
                <a:schemeClr val="accent4"/>
              </a:buClr>
            </a:pPr>
            <a:r>
              <a:rPr lang="en-US" sz="1200" dirty="0"/>
              <a:t>The system is designed to:</a:t>
            </a:r>
          </a:p>
          <a:p>
            <a:pPr marL="179388" lvl="1">
              <a:buClr>
                <a:schemeClr val="accent4"/>
              </a:buClr>
            </a:pPr>
            <a:r>
              <a:rPr lang="en-US" sz="1200" dirty="0"/>
              <a:t>- Cool the water for spraying the product in the cooling areas</a:t>
            </a:r>
          </a:p>
          <a:p>
            <a:pPr marL="179388" lvl="1">
              <a:buClr>
                <a:schemeClr val="accent4"/>
              </a:buClr>
            </a:pPr>
            <a:r>
              <a:rPr lang="en-US" sz="1200" dirty="0"/>
              <a:t>- Controlling the temperature of the sprays in the cooling areas.- - Set SKU from HMI.</a:t>
            </a:r>
          </a:p>
        </p:txBody>
      </p:sp>
      <p:pic>
        <p:nvPicPr>
          <p:cNvPr id="28" name="Immagine 3">
            <a:extLst>
              <a:ext uri="{FF2B5EF4-FFF2-40B4-BE49-F238E27FC236}">
                <a16:creationId xmlns:a16="http://schemas.microsoft.com/office/drawing/2014/main" id="{D1109873-80C6-4D67-8F2E-DD5B45DE910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70101" y="4258199"/>
            <a:ext cx="851947" cy="143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GeboCermex_Template_4x3_v10_FINAL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GeboCermex_Template_4x3_v10_FINAL.potx" id="{40843EB2-E077-49DA-961C-E3E6AA04AB3C}" vid="{D02E4197-38B6-451C-BC78-F167F6199CD7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NewGeboCermex_PPT_template_long</Template>
  <TotalTime>0</TotalTime>
  <Words>113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1_NewGeboCermex_Template_4x3_v10_FINAL</vt:lpstr>
      <vt:lpstr>think-cell Folie</vt:lpstr>
      <vt:lpstr>Reduce maintenance cost and water consumption </vt:lpstr>
    </vt:vector>
  </TitlesOfParts>
  <Company>GeboCermex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Lightweight funnel</dc:title>
  <dc:creator>Claudio POMO</dc:creator>
  <cp:lastModifiedBy>Sorega, Dan</cp:lastModifiedBy>
  <cp:revision>18</cp:revision>
  <cp:lastPrinted>2017-05-19T07:45:48Z</cp:lastPrinted>
  <dcterms:created xsi:type="dcterms:W3CDTF">2018-01-25T16:00:18Z</dcterms:created>
  <dcterms:modified xsi:type="dcterms:W3CDTF">2019-11-27T13:23:08Z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2019-11-27T13:23:08.3132145Z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2018-03-23T12:03:58.5961639+01:00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2018-03-23T12:03:58.5961639+01:00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