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3"/>
  </p:notesMasterIdLst>
  <p:handoutMasterIdLst>
    <p:handoutMasterId r:id="rId4"/>
  </p:handoutMasterIdLst>
  <p:sldIdLst>
    <p:sldId id="109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72" y="34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dirty="0"/>
              <a:t>Encabezado</a:t>
            </a:r>
            <a:endParaRPr lang="es-E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27/11/2019</a:t>
            </a:fld>
            <a:endParaRPr lang="es-E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dirty="0"/>
              <a:t>Pie de página</a:t>
            </a:r>
            <a:endParaRPr lang="es-E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dirty="0"/>
              <a:t>Encabezado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27/11/2019</a:t>
            </a:fld>
            <a:endParaRPr lang="es-ES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dirty="0"/>
              <a:t>Pie de página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3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7" Type="http://schemas.openxmlformats.org/officeDocument/2006/relationships/image" Target="../media/image5.png"/><Relationship Id="rId2" Type="http://schemas.openxmlformats.org/officeDocument/2006/relationships/tags" Target="../tags/tag10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6.png"/><Relationship Id="rId2" Type="http://schemas.openxmlformats.org/officeDocument/2006/relationships/tags" Target="../tags/tag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pic>
        <p:nvPicPr>
          <p:cNvPr id="8" name="Picture 3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Slide Number Placeholder 4"/>
          <p:cNvSpPr txBox="1">
            <a:spLocks/>
          </p:cNvSpPr>
          <p:nvPr userDrawn="1"/>
        </p:nvSpPr>
        <p:spPr>
          <a:xfrm>
            <a:off x="657225" y="6551224"/>
            <a:ext cx="94897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b="1" dirty="0">
                <a:solidFill>
                  <a:schemeClr val="accent4"/>
                </a:solidFill>
              </a:rPr>
              <a:t>gebocermex.com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21576533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61148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505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924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6016903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Slide Number Placeholder 4"/>
          <p:cNvSpPr txBox="1">
            <a:spLocks/>
          </p:cNvSpPr>
          <p:nvPr userDrawn="1"/>
        </p:nvSpPr>
        <p:spPr>
          <a:xfrm>
            <a:off x="657225" y="6551224"/>
            <a:ext cx="94897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b="1" dirty="0">
                <a:solidFill>
                  <a:schemeClr val="accent4"/>
                </a:solidFill>
              </a:rPr>
              <a:t>gebocermex.com</a:t>
            </a:r>
          </a:p>
        </p:txBody>
      </p:sp>
      <p:sp>
        <p:nvSpPr>
          <p:cNvPr id="11" name="Textfeld 100"/>
          <p:cNvSpPr txBox="1"/>
          <p:nvPr userDrawn="1"/>
        </p:nvSpPr>
        <p:spPr>
          <a:xfrm>
            <a:off x="3619500" y="2106613"/>
            <a:ext cx="5186365" cy="26981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spcBef>
                <a:spcPts val="800"/>
              </a:spcBef>
            </a:pP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                             El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Grupo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Sidel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está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constituido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por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la union de dos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sólidas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marcas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:         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                          </a:t>
            </a:r>
            <a:r>
              <a:rPr lang="es-ES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Sidel</a:t>
            </a:r>
            <a:r>
              <a:rPr lang="es-ES" sz="900" b="0" i="0" u="none" strike="noStrike" kern="1200" baseline="0" dirty="0">
                <a:solidFill>
                  <a:schemeClr val="bg1"/>
                </a:solidFill>
                <a:latin typeface="+mn-lt"/>
              </a:rPr>
              <a:t> y </a:t>
            </a:r>
            <a:r>
              <a:rPr lang="es-ES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Gebo</a:t>
            </a:r>
            <a:r>
              <a:rPr lang="es-ES" sz="900" dirty="0">
                <a:solidFill>
                  <a:schemeClr val="bg1"/>
                </a:solidFill>
              </a:rPr>
              <a:t> </a:t>
            </a:r>
            <a:r>
              <a:rPr lang="es-ES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Cermex</a:t>
            </a:r>
            <a:r>
              <a:rPr lang="es-ES" sz="900" b="0" i="0" u="none" strike="noStrike" kern="1200" baseline="0" dirty="0">
                <a:solidFill>
                  <a:schemeClr val="bg1"/>
                </a:solidFill>
                <a:latin typeface="+mn-lt"/>
              </a:rPr>
              <a:t>. Juntos, somos un proveedor líder de equipos y                                                                         </a:t>
            </a:r>
            <a:br>
              <a:rPr lang="es-ES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s-ES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                        servicios para el envasado de líquidos, alimentos sólidos y productos </a:t>
            </a:r>
            <a:br>
              <a:rPr lang="es-ES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s-ES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                      para el hogar </a:t>
            </a:r>
            <a:r>
              <a:rPr lang="es-ES" sz="900" b="0" i="0" u="none" strike="noStrike" kern="1200" baseline="0">
                <a:solidFill>
                  <a:schemeClr val="bg1"/>
                </a:solidFill>
                <a:latin typeface="+mn-lt"/>
              </a:rPr>
              <a:t>o el cuidado </a:t>
            </a:r>
            <a:r>
              <a:rPr lang="es-ES" sz="900" b="0" i="0" u="none" strike="noStrike" kern="1200" baseline="0" dirty="0">
                <a:solidFill>
                  <a:schemeClr val="bg1"/>
                </a:solidFill>
                <a:latin typeface="+mn-lt"/>
              </a:rPr>
              <a:t>personal en PET, lata, vidrio y otros materiales.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</a:t>
            </a:r>
          </a:p>
          <a:p>
            <a:pPr algn="just">
              <a:spcBef>
                <a:spcPts val="800"/>
              </a:spcBef>
            </a:pP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                Con más de 37 000 máquinas instaladas en más 190 países, contamos con 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una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experiencia probada de casi 170 años y prestamos especial atención a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los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sistemas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de avanzada, la ingeniería de línea y la innovación. Nuestros más de 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        5000 empleados distribuidos por todo el mundo sienten una verdadera pasión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por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suministrar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soluciones completas que respondan a las necesidades del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cliente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e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impulsen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el </a:t>
            </a:r>
            <a:r>
              <a:rPr lang="en-GB" sz="900" b="1" i="0" u="none" strike="noStrike" kern="1200" baseline="0" dirty="0">
                <a:solidFill>
                  <a:schemeClr val="bg1"/>
                </a:solidFill>
                <a:latin typeface="+mn-lt"/>
              </a:rPr>
              <a:t>desempeño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de sus líneas, productos y negocios. </a:t>
            </a:r>
          </a:p>
          <a:p>
            <a:pPr algn="just">
              <a:spcBef>
                <a:spcPts val="800"/>
              </a:spcBef>
            </a:pP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Para brindar este nivel de rendimiento, tenemos que </a:t>
            </a:r>
            <a:r>
              <a:rPr lang="en-GB" sz="900" b="1" i="0" u="none" strike="noStrike" kern="1200" baseline="0" dirty="0">
                <a:solidFill>
                  <a:schemeClr val="bg1"/>
                </a:solidFill>
                <a:latin typeface="+mn-lt"/>
              </a:rPr>
              <a:t>comprender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constantemente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los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retos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de nuestros clientes y comprometernos a alcanzar sus objetivos específicos. Lo 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hacemos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mediante el diálogo y el entendimiento de las necesidades de sus mercados,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su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producción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y sus cadenas de valor, y lo complementamos aplicando nuestro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sólido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conocimiento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técnico y análisis de datos inteligentes para contribuir a que la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productividad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alcance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todo su potencial con una máxima vida útil.</a:t>
            </a:r>
          </a:p>
        </p:txBody>
      </p:sp>
      <p:sp>
        <p:nvSpPr>
          <p:cNvPr id="12" name="Textfeld 110"/>
          <p:cNvSpPr txBox="1"/>
          <p:nvPr userDrawn="1"/>
        </p:nvSpPr>
        <p:spPr>
          <a:xfrm>
            <a:off x="3619500" y="4547459"/>
            <a:ext cx="5186365" cy="65659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800"/>
              </a:spcBef>
            </a:pPr>
            <a:endParaRPr lang="en-CA" dirty="0"/>
          </a:p>
          <a:p>
            <a:pPr algn="l">
              <a:spcBef>
                <a:spcPts val="800"/>
              </a:spcBef>
            </a:pPr>
            <a:r>
              <a:rPr dirty="0"/>
              <a:t>                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A esto lo llamamos </a:t>
            </a:r>
            <a:r>
              <a:rPr lang="en-GB" sz="1000" b="1" i="1" u="none" strike="noStrike" kern="1200" baseline="0" dirty="0">
                <a:solidFill>
                  <a:schemeClr val="bg1"/>
                </a:solidFill>
                <a:latin typeface="+mn-lt"/>
              </a:rPr>
              <a:t>Performance through Understanding</a:t>
            </a:r>
            <a:r>
              <a:rPr lang="en-GB" sz="1000" b="1" i="0" u="none" strike="noStrike" kern="1200" baseline="0" dirty="0">
                <a:solidFill>
                  <a:schemeClr val="bg1"/>
                </a:solidFill>
                <a:latin typeface="+mn-lt"/>
              </a:rPr>
              <a:t>.</a:t>
            </a:r>
            <a:endParaRPr lang="es-ES" sz="1800" b="1" dirty="0">
              <a:solidFill>
                <a:schemeClr val="bg1"/>
              </a:solidFill>
              <a:latin typeface="+mn-lt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930855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433131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vmlDrawing" Target="../drawings/vmlDrawing1.v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11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think-cell Folie" r:id="rId12" imgW="399" imgH="399" progId="TCLayout.ActiveDocument.1">
                  <p:embed/>
                </p:oleObj>
              </mc:Choice>
              <mc:Fallback>
                <p:oleObj name="think-cell Folie" r:id="rId12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</a:rPr>
              <a:t>Título,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27 November 2019</a:t>
            </a:fld>
            <a:endParaRPr lang="es-ES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Página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s-ES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309" y="6497904"/>
            <a:ext cx="918759" cy="257596"/>
          </a:xfrm>
          <a:prstGeom prst="rect">
            <a:avLst/>
          </a:prstGeom>
        </p:spPr>
      </p:pic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860287EA-22A3-49DD-96F8-F5AD68EE2DAF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10"/>
    </p:custDataLst>
    <p:extLst>
      <p:ext uri="{BB962C8B-B14F-4D97-AF65-F5344CB8AC3E}">
        <p14:creationId xmlns:p14="http://schemas.microsoft.com/office/powerpoint/2010/main" val="39529702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94134"/>
            <a:ext cx="7991475" cy="4017748"/>
            <a:chOff x="650875" y="1906363"/>
            <a:chExt cx="7991475" cy="4042393"/>
          </a:xfrm>
        </p:grpSpPr>
        <p:sp>
          <p:nvSpPr>
            <p:cNvPr id="21" name="Rechteck 3"/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VALOR Y VENTAJAS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DESCRIPCIÓN</a:t>
              </a:r>
              <a:endParaRPr kumimoji="0" lang="es-ES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Reduzca el costo de mantenimiento y el consumo de agua</a:t>
            </a:r>
            <a:br/>
            <a:endParaRPr lang="es-ES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9288" y="1486319"/>
            <a:ext cx="7997825" cy="307975"/>
          </a:xfrm>
        </p:spPr>
        <p:txBody>
          <a:bodyPr/>
          <a:lstStyle/>
          <a:p>
            <a:r>
              <a:rPr dirty="0"/>
              <a:t>Sistema de enfriamiento para el circuito de pulverizadores de agua</a:t>
            </a:r>
            <a:endParaRPr lang="es-ES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Mantenimiento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Mantenimiento reducido.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s-E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Flexibilidad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Control de la temperatura del producto a la salida de la máquina.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Control de la temperatura del producto personalizado para cada SKU.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Mayor eficiencia de las máquinas aguas abajo.</a:t>
            </a:r>
            <a:endParaRPr kumimoji="0" lang="es-E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s-E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Productividad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Reducción del consumo de agua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Instalación externa del circuito para brindar suministro a las placas del intercambiador térmico.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Actualización del programa informático.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 sistema está diseñado para:</a:t>
            </a:r>
          </a:p>
          <a:p>
            <a:pPr marL="179388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- Enfriar el agua que pulveriza el producto en las áreas de enfriamiento.</a:t>
            </a:r>
          </a:p>
          <a:p>
            <a:pPr marL="179388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- Controlar la temperatura de los pulverizadores en las áreas de enfriamiento.</a:t>
            </a:r>
            <a:br>
              <a: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- Configurar las unidades de referencia de inventario (SKU, por sus siglas en inglés) desde la IHM.</a:t>
            </a:r>
          </a:p>
        </p:txBody>
      </p:sp>
      <p:pic>
        <p:nvPicPr>
          <p:cNvPr id="28" name="Immagine 3">
            <a:extLst>
              <a:ext uri="{FF2B5EF4-FFF2-40B4-BE49-F238E27FC236}">
                <a16:creationId xmlns:a16="http://schemas.microsoft.com/office/drawing/2014/main" id="{D1109873-80C6-4D67-8F2E-DD5B45DE91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29367" y="4317466"/>
            <a:ext cx="851947" cy="1436758"/>
          </a:xfrm>
          <a:prstGeom prst="rect">
            <a:avLst/>
          </a:prstGeom>
        </p:spPr>
      </p:pic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261412F8-B698-441E-BBAE-AECDCFCC9146}"/>
              </a:ext>
            </a:extLst>
          </p:cNvPr>
          <p:cNvSpPr txBox="1">
            <a:spLocks/>
          </p:cNvSpPr>
          <p:nvPr/>
        </p:nvSpPr>
        <p:spPr bwMode="auto">
          <a:xfrm>
            <a:off x="647700" y="5890357"/>
            <a:ext cx="79787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Valor: Productividad, 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calidad</a:t>
            </a:r>
            <a:r>
              <a:rPr lang="en-US" sz="800" kern="0" dirty="0">
                <a:solidFill>
                  <a:srgbClr val="000000"/>
                </a:solidFill>
              </a:rPr>
              <a:t>, </a:t>
            </a:r>
            <a:r>
              <a:rPr lang="en-US" sz="800" kern="0" dirty="0" err="1">
                <a:solidFill>
                  <a:srgbClr val="000000"/>
                </a:solidFill>
              </a:rPr>
              <a:t>sostenibilidad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Equipo: 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Pasteurizador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 de catálogo: VRP-012</a:t>
            </a:r>
          </a:p>
        </p:txBody>
      </p:sp>
    </p:spTree>
    <p:extLst>
      <p:ext uri="{BB962C8B-B14F-4D97-AF65-F5344CB8AC3E}">
        <p14:creationId xmlns:p14="http://schemas.microsoft.com/office/powerpoint/2010/main" val="9130937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GeboCermex_Template_4x3_v10_FINAL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GeboCermex_Template_4x3_v10_FINAL.potx" id="{40843EB2-E077-49DA-961C-E3E6AA04AB3C}" vid="{D02E4197-38B6-451C-BC78-F167F6199CD7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NewGeboCermex_PPT_template_long</Template>
  <TotalTime>0</TotalTime>
  <Words>134</Words>
  <Application>Microsoft Office PowerPoint</Application>
  <PresentationFormat>Affichage à l'écran (4:3)</PresentationFormat>
  <Paragraphs>23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宋体</vt:lpstr>
      <vt:lpstr>Arial</vt:lpstr>
      <vt:lpstr>Wingdings</vt:lpstr>
      <vt:lpstr>1_NewGeboCermex_Template_4x3_v10_FINAL</vt:lpstr>
      <vt:lpstr>think-cell Folie</vt:lpstr>
      <vt:lpstr>Reduzca el costo de mantenimiento y el consumo de agua </vt:lpstr>
    </vt:vector>
  </TitlesOfParts>
  <Company>GeboCermex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Lightweight funnel</dc:title>
  <dc:creator>Claudio POMO</dc:creator>
  <cp:lastModifiedBy>Sorega, Dan</cp:lastModifiedBy>
  <cp:revision>20</cp:revision>
  <cp:lastPrinted>2017-05-19T07:45:48Z</cp:lastPrinted>
  <dcterms:created xsi:type="dcterms:W3CDTF">2018-01-25T16:00:18Z</dcterms:created>
  <dcterms:modified xsi:type="dcterms:W3CDTF">2019-11-27T13:26:10Z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2019-11-27T13:26:09.4394843Z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2018-03-23T12:03:58.5961639+01:00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2018-03-23T12:03:58.5961639+01:00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