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handoutMasterIdLst>
    <p:handoutMasterId r:id="rId4"/>
  </p:handoutMasterIdLst>
  <p:sldIdLst>
    <p:sldId id="1093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2" y="346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27/11/2019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6.png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5765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61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0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24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0169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1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  <p:sp>
        <p:nvSpPr>
          <p:cNvPr id="13" name="Textfeld 110"/>
          <p:cNvSpPr txBox="1"/>
          <p:nvPr userDrawn="1"/>
        </p:nvSpPr>
        <p:spPr>
          <a:xfrm>
            <a:off x="2995504" y="4804788"/>
            <a:ext cx="5186365" cy="2769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r>
              <a:rPr dirty="0"/>
              <a:t>                </a:t>
            </a:r>
            <a:r>
              <a:rPr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C'est ce que nous appelons 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</a:rPr>
              <a:t>Performance through Understanding.</a:t>
            </a:r>
            <a:endParaRPr lang="fr-FR" sz="1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Textfeld 100"/>
          <p:cNvSpPr txBox="1"/>
          <p:nvPr userDrawn="1"/>
        </p:nvSpPr>
        <p:spPr>
          <a:xfrm>
            <a:off x="3585632" y="2106613"/>
            <a:ext cx="5186365" cy="26981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           </a:t>
            </a:r>
            <a:r>
              <a:rPr lang="fr-FR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Group est le fruit de l'union de deux marques fortes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, 		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et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Gebo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Cermex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Ensemble, nous formons un grand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    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fournisseur d'équipements et de services pour le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conditionnement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  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des liquides, des produits alimentaires et des produit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s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d’hygiène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en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  PET,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canette, verre et autres matériaux.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Au fil de nos 170 ans d'expérience, nous avons installé plus de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37 000 machines dans plus de 190 pays en privilégiant toujours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	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l'innovation, l'ingénierie de ligne et les systèmes perfectionnés. Nous 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comptons plus de 5 000 employés dans le monde qui s'attachent à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proposer des solutions complètes pour répondre aux besoins des clients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et renforcer les </a:t>
            </a:r>
            <a:r>
              <a:rPr lang="fr-FR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performances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de leurs lignes, produits et entreprises. 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Pour proposer un tel niveau de qualité à nos clients, nous devons </a:t>
            </a:r>
            <a:r>
              <a:rPr lang="fr-FR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comprendre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leurs difficultés et nous engager à répondre à leurs besoins spécifiques. Nous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y parvenons en instaurant un dialogue et en comprenant les besoins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 leurs marchés, de leurs chaînes de valeur et de leur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</a:t>
            </a: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production. En outre, nous nous appuyons sur nos solides compétences techniques et </a:t>
            </a:r>
            <a:b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notre analyse de données intelligentes pour optimiser la productivité des équipements sur</a:t>
            </a:r>
            <a:b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fr-FR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toute leur durée de vie.                      </a:t>
            </a:r>
            <a:endParaRPr lang="en-GB" sz="900" b="0" i="0" u="none" strike="noStrike" kern="1200" baseline="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0855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078224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1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think-cell Folie" r:id="rId12" imgW="399" imgH="399" progId="TCLayout.ActiveDocument.1">
                  <p:embed/>
                </p:oleObj>
              </mc:Choice>
              <mc:Fallback>
                <p:oleObj name="think-cell Folie" r:id="rId12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27 November 2019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09" y="6497904"/>
            <a:ext cx="918759" cy="257596"/>
          </a:xfrm>
          <a:prstGeom prst="rect">
            <a:avLst/>
          </a:prstGeom>
        </p:spPr>
      </p:pic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22C9135B-28B6-40F2-AF70-430B98CB6955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10"/>
    </p:custDataLst>
    <p:extLst>
      <p:ext uri="{BB962C8B-B14F-4D97-AF65-F5344CB8AC3E}">
        <p14:creationId xmlns:p14="http://schemas.microsoft.com/office/powerpoint/2010/main" val="39529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134"/>
            <a:ext cx="7991475" cy="401774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VALEUR ET AVANTAGES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fr-FR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Réduisez la consommation d'eau et les coûts de la maintenance</a:t>
            </a:r>
            <a:br>
              <a:rPr lang="fr-FR" sz="3200" i="1" dirty="0"/>
            </a:br>
            <a:endParaRPr lang="fr-FR" sz="3200" i="1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2938" y="1458913"/>
            <a:ext cx="7997825" cy="307975"/>
          </a:xfrm>
        </p:spPr>
        <p:txBody>
          <a:bodyPr/>
          <a:lstStyle/>
          <a:p>
            <a:r>
              <a:rPr lang="fr-FR" dirty="0"/>
              <a:t>Système de refroidissement pour le circuit des brumisateurs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fr-FR" sz="800" dirty="0"/>
              <a:t>Valeur : Rendement, qualité du produit, </a:t>
            </a:r>
            <a:r>
              <a:rPr lang="en-US" sz="800" dirty="0" err="1"/>
              <a:t>développement</a:t>
            </a:r>
            <a:r>
              <a:rPr lang="en-US" sz="800" dirty="0"/>
              <a:t> durable</a:t>
            </a:r>
            <a:endParaRPr lang="fr-FR" sz="800" dirty="0"/>
          </a:p>
          <a:p>
            <a:r>
              <a:rPr lang="fr-FR" sz="800" dirty="0"/>
              <a:t>Équipements : pasteurisateur</a:t>
            </a:r>
          </a:p>
          <a:p>
            <a:r>
              <a:rPr lang="fr-FR" sz="800" dirty="0"/>
              <a:t>Code catalogue : VRP-012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fr-FR" sz="1200" b="1" dirty="0"/>
              <a:t>Maintenance</a:t>
            </a:r>
          </a:p>
          <a:p>
            <a:pPr>
              <a:buClr>
                <a:schemeClr val="accent4"/>
              </a:buClr>
            </a:pPr>
            <a:r>
              <a:rPr lang="fr-FR" sz="1200" dirty="0"/>
              <a:t>Maintenance réduite.</a:t>
            </a:r>
          </a:p>
          <a:p>
            <a:pPr>
              <a:buClr>
                <a:schemeClr val="accent4"/>
              </a:buClr>
            </a:pPr>
            <a:endParaRPr lang="en-US" sz="1200" b="1" dirty="0"/>
          </a:p>
          <a:p>
            <a:pPr>
              <a:buClr>
                <a:schemeClr val="accent4"/>
              </a:buClr>
            </a:pPr>
            <a:r>
              <a:rPr lang="fr-FR" sz="1200" b="1" dirty="0"/>
              <a:t>Flexibilité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fr-FR" sz="1200" dirty="0"/>
              <a:t>Contrôle de la température du produit à la sortie de la machine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fr-FR" sz="1200" dirty="0"/>
              <a:t>Contrôle de la température du produit personnalisé par unité de stock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fr-FR" sz="1200" dirty="0"/>
              <a:t>Rendement accru des machines en aval</a:t>
            </a:r>
          </a:p>
          <a:p>
            <a:pPr>
              <a:buClr>
                <a:schemeClr val="accent4"/>
              </a:buClr>
            </a:pPr>
            <a:endParaRPr lang="en-US" sz="1200" b="1" dirty="0"/>
          </a:p>
          <a:p>
            <a:pPr>
              <a:buClr>
                <a:schemeClr val="accent4"/>
              </a:buClr>
            </a:pPr>
            <a:r>
              <a:rPr lang="fr-FR" sz="1200" b="1" dirty="0"/>
              <a:t>Productivité</a:t>
            </a:r>
          </a:p>
          <a:p>
            <a:pPr>
              <a:buClr>
                <a:schemeClr val="accent4"/>
              </a:buClr>
            </a:pPr>
            <a:r>
              <a:rPr lang="fr-FR" sz="1200" dirty="0"/>
              <a:t>Réduction de la consommation d'eau.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chemeClr val="accent4"/>
              </a:buClr>
            </a:pPr>
            <a:r>
              <a:rPr lang="fr-FR" sz="1200"/>
              <a:t>Installation externe du circuit pour alimenter l'échangeur thermique à plaques</a:t>
            </a:r>
          </a:p>
          <a:p>
            <a:pPr marL="0" lvl="1">
              <a:buClr>
                <a:schemeClr val="accent4"/>
              </a:buClr>
            </a:pPr>
            <a:r>
              <a:rPr lang="fr-FR" sz="1200"/>
              <a:t>Mises à jour du logiciel.</a:t>
            </a:r>
          </a:p>
          <a:p>
            <a:pPr marL="0" lvl="1">
              <a:buClr>
                <a:schemeClr val="accent4"/>
              </a:buClr>
            </a:pPr>
            <a:endParaRPr lang="en-US" sz="1200" dirty="0"/>
          </a:p>
          <a:p>
            <a:pPr marL="0" lvl="1">
              <a:buClr>
                <a:schemeClr val="accent4"/>
              </a:buClr>
            </a:pPr>
            <a:r>
              <a:rPr lang="fr-FR" sz="1200"/>
              <a:t>Le système est conçu pour :</a:t>
            </a:r>
          </a:p>
          <a:p>
            <a:pPr marL="179388" lvl="1">
              <a:buClr>
                <a:schemeClr val="accent4"/>
              </a:buClr>
            </a:pPr>
            <a:r>
              <a:rPr lang="fr-FR" sz="1200"/>
              <a:t>- refroidir l'eau pour pulvériser le produit dans les zones de refroidissement ;</a:t>
            </a:r>
          </a:p>
          <a:p>
            <a:pPr marL="179388" lvl="1">
              <a:buClr>
                <a:schemeClr val="accent4"/>
              </a:buClr>
            </a:pPr>
            <a:r>
              <a:rPr lang="fr-FR" sz="1200"/>
              <a:t>- contrôler la température des pulvérisateurs dans les zones de refroidissement - - Définir l'unité de stock dans l'interface HMI.</a:t>
            </a:r>
          </a:p>
        </p:txBody>
      </p:sp>
      <p:pic>
        <p:nvPicPr>
          <p:cNvPr id="28" name="Immagine 3">
            <a:extLst>
              <a:ext uri="{FF2B5EF4-FFF2-40B4-BE49-F238E27FC236}">
                <a16:creationId xmlns:a16="http://schemas.microsoft.com/office/drawing/2014/main" id="{D1109873-80C6-4D67-8F2E-DD5B45DE9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0101" y="4258199"/>
            <a:ext cx="851947" cy="143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5641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GeboCermex_Template_4x3_v10_FINAL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GeboCermex_Template_4x3_v10_FINAL.potx" id="{40843EB2-E077-49DA-961C-E3E6AA04AB3C}" vid="{D02E4197-38B6-451C-BC78-F167F6199CD7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85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1_NewGeboCermex_Template_4x3_v10_FINAL</vt:lpstr>
      <vt:lpstr>think-cell Folie</vt:lpstr>
      <vt:lpstr>Réduisez la consommation d'eau et les coûts de la maintenance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18</cp:revision>
  <cp:lastPrinted>2017-05-19T07:45:48Z</cp:lastPrinted>
  <dcterms:created xsi:type="dcterms:W3CDTF">2018-01-25T16:00:18Z</dcterms:created>
  <dcterms:modified xsi:type="dcterms:W3CDTF">2019-11-27T13:28:36Z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2019-11-27T13:28:36.1345284Z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2018-03-23T12:03:58.5961639+01:00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2018-03-23T12:03:58.5961639+01:00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