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handoutMasterIdLst>
    <p:handoutMasterId r:id="rId4"/>
  </p:handoutMasterIdLst>
  <p:sldIdLst>
    <p:sldId id="1093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2" y="34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>
                <a:latin typeface="方正准圆简体"/>
                <a:cs typeface="方正准圆简体"/>
              </a:rPr>
              <a:t>页眉</a:t>
            </a:r>
            <a:endParaRPr lang="zh-CN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27/11/2019</a:t>
            </a:fld>
            <a:endParaRPr lang="zh-CN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dirty="0">
                <a:latin typeface="方正准圆简体"/>
                <a:cs typeface="方正准圆简体"/>
              </a:rPr>
              <a:t>页脚</a:t>
            </a:r>
            <a:endParaRPr lang="zh-CN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dirty="0"/>
              <a:t>页眉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27/11/2019</a:t>
            </a:fld>
            <a:endParaRPr lang="zh-CN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dirty="0"/>
              <a:t>页脚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  <a:latin typeface="方正准圆简体"/>
                <a:cs typeface="方正准圆简体"/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53308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95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2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689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  <a:latin typeface="方正准圆简体"/>
                <a:cs typeface="方正准圆简体"/>
              </a:rPr>
              <a:t>gebocermex.com</a:t>
            </a:r>
          </a:p>
        </p:txBody>
      </p:sp>
      <p:sp>
        <p:nvSpPr>
          <p:cNvPr id="11" name="Textfeld 100"/>
          <p:cNvSpPr txBox="1"/>
          <p:nvPr userDrawn="1"/>
        </p:nvSpPr>
        <p:spPr>
          <a:xfrm>
            <a:off x="3619500" y="2106613"/>
            <a:ext cx="5186365" cy="18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西得乐集团由两大强势品牌“Sidel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”(西得乐)和“Gebo Cermex”(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致博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希迈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)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联合组成。我们携手并进，致力于液体产品、食品、家居和个人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护理用品包装业务，是PET、易拉罐、玻璃瓶及其他材料包装设备和服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务的全球领先供应商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。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      我们拥有近170年的丰富行业经验，专注于先进系统、生产线工程和创新，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   产品销往全球190多个国家/地区，装机数量超过37000台。我们遍布全球的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  5000多名员工，以饱满的热情，提供充分满足客户需求的全套解决方案，提升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客户生产线、产品和业务绩效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。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要帮助客户提升绩效，需要我们</a:t>
            </a:r>
            <a:r>
              <a:rPr lang="en-GB" sz="900" b="1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理解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客户面临的各种挑战，努力契合客户的具体生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产目标。为此，我们与客户沟通，了解客户市场、生产和价值链需求，根据客户需求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提供解决方案。在此基础上，我们还利用自身雄厚的技术知识和智能数据分析能力为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客户提供支持，最大程度提升设备整个生命周期的生产效率，充分发挥设备潜能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。</a:t>
            </a:r>
          </a:p>
        </p:txBody>
      </p:sp>
      <p:sp>
        <p:nvSpPr>
          <p:cNvPr id="12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我们将此称为</a:t>
            </a:r>
            <a:r>
              <a:rPr lang="en-GB" sz="1000" b="1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</a:rPr>
              <a:t>“Performance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 through Understanding”</a:t>
            </a:r>
            <a:r>
              <a:rPr lang="en-GB" sz="10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</a:rPr>
              <a:t>(协同理解，共创新绩)。</a:t>
            </a:r>
            <a:endParaRPr lang="zh-CN" sz="18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11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7804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114133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方正准圆简体"/>
                <a:cs typeface="方正准圆简体"/>
              </a:rPr>
              <a:t>标题，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27 November 2019</a:t>
            </a:fld>
            <a:endParaRPr lang="zh-CN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  <a:latin typeface="方正准圆简体"/>
                <a:cs typeface="方正准圆简体"/>
              </a:rPr>
              <a:t>页码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zh-CN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C6EAEF34-E5C7-4ED3-88A9-14BBD7EA2AC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240492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9288" y="1794134"/>
            <a:ext cx="7991475" cy="401774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准圆简体"/>
                  <a:cs typeface="方正准圆简体"/>
                </a:rPr>
                <a:t>价值和优点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准圆简体"/>
                  <a:cs typeface="方正准圆简体"/>
                </a:rPr>
                <a:t>描述</a:t>
              </a:r>
              <a:endParaRPr kumimoji="0" lang="zh-CN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准圆简体"/>
                <a:ea typeface="方正准圆简体"/>
                <a:cs typeface="方正准圆简体"/>
              </a:endParaRP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方正准圆简体"/>
                <a:cs typeface="方正准圆简体"/>
              </a:rPr>
              <a:t>减少设备的水和蒸气消耗</a:t>
            </a:r>
            <a:endParaRPr lang="zh-CN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738" y="1486319"/>
            <a:ext cx="7997825" cy="307975"/>
          </a:xfrm>
        </p:spPr>
        <p:txBody>
          <a:bodyPr/>
          <a:lstStyle/>
          <a:p>
            <a:r>
              <a:rPr b="1" dirty="0">
                <a:latin typeface="+mj-lt"/>
                <a:cs typeface="方正准圆简体"/>
              </a:rPr>
              <a:t>PR</a:t>
            </a:r>
            <a:r>
              <a:rPr dirty="0">
                <a:latin typeface="+mj-lt"/>
                <a:cs typeface="方正准圆简体"/>
              </a:rPr>
              <a:t>ediction </a:t>
            </a:r>
            <a:r>
              <a:rPr b="1" dirty="0">
                <a:latin typeface="+mj-lt"/>
                <a:cs typeface="方正准圆简体"/>
              </a:rPr>
              <a:t>IN</a:t>
            </a:r>
            <a:r>
              <a:rPr dirty="0">
                <a:latin typeface="+mj-lt"/>
                <a:cs typeface="方正准圆简体"/>
              </a:rPr>
              <a:t> </a:t>
            </a:r>
            <a:r>
              <a:rPr b="1" dirty="0">
                <a:latin typeface="+mj-lt"/>
                <a:cs typeface="方正准圆简体"/>
              </a:rPr>
              <a:t>C</a:t>
            </a:r>
            <a:r>
              <a:rPr dirty="0">
                <a:latin typeface="+mj-lt"/>
                <a:cs typeface="方正准圆简体"/>
              </a:rPr>
              <a:t>ontrol </a:t>
            </a:r>
            <a:r>
              <a:rPr b="1" dirty="0">
                <a:latin typeface="+mj-lt"/>
                <a:cs typeface="方正准圆简体"/>
              </a:rPr>
              <a:t>E</a:t>
            </a:r>
            <a:r>
              <a:rPr dirty="0">
                <a:latin typeface="+mj-lt"/>
                <a:cs typeface="方正准圆简体"/>
              </a:rPr>
              <a:t>quation – Plus </a:t>
            </a:r>
            <a:r>
              <a:rPr dirty="0">
                <a:latin typeface="方正准圆简体"/>
                <a:cs typeface="方正准圆简体"/>
              </a:rPr>
              <a:t>控制系统</a:t>
            </a:r>
            <a:endParaRPr lang="zh-CN" altLang="fr-FR" dirty="0"/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 err="1">
                <a:latin typeface="方正准圆简体"/>
                <a:cs typeface="方正准圆简体"/>
              </a:rPr>
              <a:t>价值</a:t>
            </a:r>
            <a:r>
              <a:rPr lang="en-US" sz="800" kern="0" dirty="0">
                <a:latin typeface="方正准圆简体"/>
                <a:cs typeface="方正准圆简体"/>
              </a:rPr>
              <a:t>：</a:t>
            </a:r>
            <a:r>
              <a:rPr lang="ja-JP" altLang="fr-FR" sz="800" kern="0" dirty="0">
                <a:latin typeface="方正准圆简体"/>
                <a:cs typeface="方正准圆简体"/>
              </a:rPr>
              <a:t> 高效率</a:t>
            </a:r>
            <a:r>
              <a:rPr lang="fr-FR" altLang="ja-JP" sz="800" kern="0" dirty="0">
                <a:latin typeface="方正准圆简体"/>
                <a:cs typeface="方正准圆简体"/>
              </a:rPr>
              <a:t>,</a:t>
            </a:r>
            <a:r>
              <a:rPr lang="ja-JP" altLang="fr-FR" sz="800" kern="0" dirty="0">
                <a:latin typeface="方正准圆简体"/>
                <a:cs typeface="方正准圆简体"/>
              </a:rPr>
              <a:t> </a:t>
            </a:r>
            <a:r>
              <a:rPr lang="en-US" sz="800" kern="0" dirty="0" err="1">
                <a:latin typeface="方正准圆简体"/>
                <a:cs typeface="方正准圆简体"/>
              </a:rPr>
              <a:t>优化成本</a:t>
            </a:r>
            <a:r>
              <a:rPr lang="en-US" sz="800" kern="0" dirty="0">
                <a:latin typeface="方正准圆简体"/>
                <a:cs typeface="方正准圆简体"/>
              </a:rPr>
              <a:t>, </a:t>
            </a:r>
            <a:r>
              <a:rPr lang="ja-JP" altLang="en-US" sz="800" dirty="0">
                <a:latin typeface="方正准圆简体"/>
                <a:cs typeface="方正准圆简体"/>
              </a:rPr>
              <a:t>可持续发展</a:t>
            </a:r>
            <a:endParaRPr lang="zh-CN" sz="800" kern="0" dirty="0"/>
          </a:p>
          <a:p>
            <a:r>
              <a:rPr lang="en-US" sz="800" kern="0" dirty="0">
                <a:latin typeface="方正准圆简体"/>
                <a:cs typeface="方正准圆简体"/>
              </a:rPr>
              <a:t>设备：巴氏杀菌机</a:t>
            </a:r>
          </a:p>
          <a:p>
            <a:r>
              <a:rPr lang="en-US" sz="800" kern="0" dirty="0">
                <a:latin typeface="方正准圆简体"/>
                <a:cs typeface="方正准圆简体"/>
              </a:rPr>
              <a:t>产品目录代码：</a:t>
            </a:r>
            <a:r>
              <a:rPr lang="en-US" sz="800" kern="0" dirty="0">
                <a:latin typeface="+mj-lt"/>
                <a:cs typeface="方正准圆简体"/>
              </a:rPr>
              <a:t>VRP-023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050" b="1" dirty="0">
                <a:latin typeface="方正准圆简体"/>
                <a:cs typeface="方正准圆简体"/>
              </a:rPr>
              <a:t>维护</a:t>
            </a:r>
          </a:p>
          <a:p>
            <a:pPr>
              <a:buClr>
                <a:schemeClr val="accent4"/>
              </a:buClr>
            </a:pPr>
            <a:r>
              <a:rPr lang="en-US" sz="1050" dirty="0">
                <a:latin typeface="方正准圆简体"/>
                <a:cs typeface="方正准圆简体"/>
              </a:rPr>
              <a:t>例行维护操作更加简单</a:t>
            </a:r>
          </a:p>
          <a:p>
            <a:pPr>
              <a:buClr>
                <a:schemeClr val="accent4"/>
              </a:buClr>
            </a:pPr>
            <a:r>
              <a:rPr lang="en-US" sz="1050" b="1" dirty="0">
                <a:latin typeface="方正准圆简体"/>
                <a:cs typeface="方正准圆简体"/>
              </a:rPr>
              <a:t>改善安全性和人体工学</a:t>
            </a:r>
          </a:p>
          <a:p>
            <a:pPr>
              <a:buClr>
                <a:schemeClr val="accent4"/>
              </a:buClr>
            </a:pPr>
            <a:r>
              <a:rPr lang="en-US" sz="1050" dirty="0">
                <a:latin typeface="方正准圆简体"/>
                <a:cs typeface="方正准圆简体"/>
              </a:rPr>
              <a:t>警报和消息列表。</a:t>
            </a:r>
          </a:p>
          <a:p>
            <a:pPr>
              <a:buClr>
                <a:schemeClr val="accent4"/>
              </a:buClr>
            </a:pPr>
            <a:r>
              <a:rPr lang="en-US" sz="1050" dirty="0">
                <a:latin typeface="方正准圆简体"/>
                <a:cs typeface="方正准圆简体"/>
              </a:rPr>
              <a:t>使用控制面板轻松操作机器。</a:t>
            </a:r>
          </a:p>
          <a:p>
            <a:pPr>
              <a:buClr>
                <a:schemeClr val="accent4"/>
              </a:buClr>
            </a:pPr>
            <a:r>
              <a:rPr lang="en-US" sz="1050" dirty="0">
                <a:latin typeface="方正准圆简体"/>
                <a:cs typeface="方正准圆简体"/>
              </a:rPr>
              <a:t>对于不同功能设置个人"密码"。</a:t>
            </a:r>
          </a:p>
          <a:p>
            <a:pPr>
              <a:buClr>
                <a:schemeClr val="accent4"/>
              </a:buClr>
            </a:pPr>
            <a:r>
              <a:rPr lang="en-US" sz="1050" b="1" dirty="0">
                <a:latin typeface="方正准圆简体"/>
                <a:cs typeface="方正准圆简体"/>
              </a:rPr>
              <a:t>生产效率</a:t>
            </a:r>
          </a:p>
          <a:p>
            <a:pPr>
              <a:buClr>
                <a:schemeClr val="accent4"/>
              </a:buClr>
            </a:pPr>
            <a:r>
              <a:rPr lang="en-US" sz="1050" dirty="0">
                <a:latin typeface="方正准圆简体"/>
                <a:cs typeface="方正准圆简体"/>
              </a:rPr>
              <a:t>降低自来水消耗成本。</a:t>
            </a:r>
          </a:p>
          <a:p>
            <a:pPr>
              <a:buClr>
                <a:schemeClr val="accent4"/>
              </a:buClr>
            </a:pPr>
            <a:r>
              <a:rPr lang="en-US" sz="1050" dirty="0">
                <a:latin typeface="方正准圆简体"/>
                <a:cs typeface="方正准圆简体"/>
              </a:rPr>
              <a:t>降低蒸气消耗成本。</a:t>
            </a:r>
          </a:p>
          <a:p>
            <a:pPr>
              <a:buClr>
                <a:schemeClr val="accent4"/>
              </a:buClr>
            </a:pPr>
            <a:r>
              <a:rPr lang="en-US" sz="1050" b="1" dirty="0">
                <a:latin typeface="方正准圆简体"/>
                <a:cs typeface="方正准圆简体"/>
              </a:rPr>
              <a:t>灵活性</a:t>
            </a:r>
          </a:p>
          <a:p>
            <a:pPr>
              <a:buClr>
                <a:schemeClr val="accent4"/>
              </a:buClr>
            </a:pPr>
            <a:r>
              <a:rPr lang="en-US" sz="1050" dirty="0">
                <a:latin typeface="方正准圆简体"/>
                <a:cs typeface="方正准圆简体"/>
              </a:rPr>
              <a:t>可在极短时间内进行换型。</a:t>
            </a:r>
          </a:p>
          <a:p>
            <a:pPr>
              <a:buClr>
                <a:schemeClr val="accent4"/>
              </a:buClr>
            </a:pPr>
            <a:r>
              <a:rPr lang="en-US" sz="1050" dirty="0" err="1">
                <a:latin typeface="方正准圆简体"/>
                <a:cs typeface="方正准圆简体"/>
              </a:rPr>
              <a:t>可设置机器的功能参数</a:t>
            </a:r>
            <a:r>
              <a:rPr lang="en-US" sz="1050" dirty="0">
                <a:latin typeface="方正准圆简体"/>
                <a:cs typeface="方正准圆简体"/>
              </a:rPr>
              <a:t>。</a:t>
            </a:r>
          </a:p>
          <a:p>
            <a:pPr>
              <a:buClr>
                <a:schemeClr val="accent4"/>
              </a:buClr>
            </a:pPr>
            <a:endParaRPr lang="fr-FR" sz="1050" dirty="0">
              <a:latin typeface="方正准圆简体"/>
              <a:cs typeface="方正准圆简体"/>
            </a:endParaRPr>
          </a:p>
          <a:p>
            <a:pPr>
              <a:buClr>
                <a:schemeClr val="accent4"/>
              </a:buClr>
            </a:pPr>
            <a:endParaRPr lang="en-US" sz="1050" dirty="0">
              <a:latin typeface="方正准圆简体"/>
              <a:cs typeface="方正准圆简体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817276" y="2259383"/>
            <a:ext cx="3823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Clr>
                <a:schemeClr val="accent4"/>
              </a:buClr>
            </a:pPr>
            <a:r>
              <a:rPr lang="en-US" sz="1000" dirty="0">
                <a:latin typeface="方正准圆简体"/>
                <a:cs typeface="方正准圆简体"/>
              </a:rPr>
              <a:t>高效控制“</a:t>
            </a:r>
            <a:r>
              <a:rPr lang="en-US" sz="1000" dirty="0">
                <a:latin typeface="+mj-lt"/>
                <a:cs typeface="方正准圆简体"/>
              </a:rPr>
              <a:t>PU</a:t>
            </a:r>
            <a:r>
              <a:rPr lang="en-US" sz="1000" dirty="0">
                <a:latin typeface="方正准圆简体"/>
                <a:cs typeface="方正准圆简体"/>
              </a:rPr>
              <a:t>”（巴氏灭菌单位）：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方正准圆简体"/>
                <a:cs typeface="方正准圆简体"/>
              </a:rPr>
              <a:t>无“灭菌不足”产品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方正准圆简体"/>
                <a:cs typeface="方正准圆简体"/>
              </a:rPr>
              <a:t>确保极少的“</a:t>
            </a:r>
            <a:r>
              <a:rPr lang="en-US" sz="1000" dirty="0">
                <a:latin typeface="+mj-lt"/>
                <a:cs typeface="方正准圆简体"/>
              </a:rPr>
              <a:t>PU</a:t>
            </a:r>
            <a:r>
              <a:rPr lang="en-US" sz="1000" dirty="0">
                <a:latin typeface="方正准圆简体"/>
                <a:cs typeface="方正准圆简体"/>
              </a:rPr>
              <a:t>”集聚 o 限定过度巴氏杀菌</a:t>
            </a:r>
            <a:r>
              <a:rPr dirty="0">
                <a:latin typeface="方正准圆简体"/>
                <a:cs typeface="方正准圆简体"/>
              </a:rPr>
              <a:t>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方正准圆简体"/>
                <a:cs typeface="方正准圆简体"/>
              </a:rPr>
              <a:t>实现“杀灭效果”</a:t>
            </a:r>
          </a:p>
          <a:p>
            <a:pPr lvl="1">
              <a:buClr>
                <a:schemeClr val="accent4"/>
              </a:buClr>
            </a:pPr>
            <a:endParaRPr lang="zh-CN" sz="1000" dirty="0"/>
          </a:p>
          <a:p>
            <a:pPr marL="85725" lvl="1">
              <a:buClr>
                <a:schemeClr val="accent4"/>
              </a:buClr>
            </a:pPr>
            <a:r>
              <a:rPr lang="en-US" sz="1000" dirty="0">
                <a:latin typeface="方正准圆简体"/>
                <a:cs typeface="方正准圆简体"/>
              </a:rPr>
              <a:t>高效控制产品输出温度</a:t>
            </a:r>
          </a:p>
          <a:p>
            <a:pPr lvl="1">
              <a:buClr>
                <a:schemeClr val="accent4"/>
              </a:buClr>
            </a:pPr>
            <a:endParaRPr lang="zh-CN" sz="1000" dirty="0"/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latin typeface="方正准圆简体"/>
                <a:cs typeface="方正准圆简体"/>
              </a:rPr>
              <a:t>功能设置方便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方正准圆简体"/>
                <a:cs typeface="方正准圆简体"/>
              </a:rPr>
              <a:t>针对各种尺寸准确设置配方。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方正准圆简体"/>
                <a:cs typeface="方正准圆简体"/>
              </a:rPr>
              <a:t>采集生产数据</a:t>
            </a:r>
          </a:p>
          <a:p>
            <a: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方正准圆简体"/>
                <a:cs typeface="方正准圆简体"/>
              </a:rPr>
              <a:t>清晰详尽的报告。</a:t>
            </a:r>
            <a:endParaRPr lang="zh-CN" sz="1000" dirty="0"/>
          </a:p>
        </p:txBody>
      </p:sp>
      <p:pic>
        <p:nvPicPr>
          <p:cNvPr id="16" name="Immagine 1">
            <a:extLst>
              <a:ext uri="{FF2B5EF4-FFF2-40B4-BE49-F238E27FC236}">
                <a16:creationId xmlns:a16="http://schemas.microsoft.com/office/drawing/2014/main" id="{7ABECAA7-E588-48A4-AC4E-CC29DF107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840" y="4395212"/>
            <a:ext cx="1632357" cy="12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1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NewGeboCermex_PPT_template_long</Template>
  <TotalTime>0</TotalTime>
  <Words>79</Words>
  <Application>Microsoft Office PowerPoint</Application>
  <PresentationFormat>Affichage à l'écran (4:3)</PresentationFormat>
  <Paragraphs>30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宋体</vt:lpstr>
      <vt:lpstr>Arial</vt:lpstr>
      <vt:lpstr>Wingdings</vt:lpstr>
      <vt:lpstr>方正准圆简体</vt:lpstr>
      <vt:lpstr>1_NewGeboCermex_Template_4x3_v10_FINAL</vt:lpstr>
      <vt:lpstr>think-cell Folie</vt:lpstr>
      <vt:lpstr>减少设备的水和蒸气消耗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funnel</dc:title>
  <dc:creator>Claudio POMO</dc:creator>
  <cp:lastModifiedBy>Sorega, Dan</cp:lastModifiedBy>
  <cp:revision>17</cp:revision>
  <cp:lastPrinted>2017-05-19T07:45:48Z</cp:lastPrinted>
  <dcterms:created xsi:type="dcterms:W3CDTF">2018-01-25T16:00:18Z</dcterms:created>
  <dcterms:modified xsi:type="dcterms:W3CDTF">2019-11-27T13:33:41Z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107200@sidel.com</vt:lpwstr>
  </property>
  <property fmtid="{D5CDD505-2E9C-101B-9397-08002B2CF9AE}" pid="7" name="MSIP_Label_94480757-a570-4f64-84e7-c5b3ffe9d573_SetDate">
    <vt:lpwstr>2019-11-27T13:33:41.2367019Z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2018-03-23T13:30:01.5933707+01:00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2018-03-23T13:30:01.5933707+01:00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