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513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31" y="-710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Kopfzeile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27/11/2019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Kopfzeile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27/11/2019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11" name="Textfeld 100"/>
          <p:cNvSpPr txBox="1"/>
          <p:nvPr userDrawn="1"/>
        </p:nvSpPr>
        <p:spPr>
          <a:xfrm>
            <a:off x="3619500" y="2106613"/>
            <a:ext cx="51863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          Die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Group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ist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die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Verbindung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zweier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starker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Marken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,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	                          </a:t>
            </a:r>
            <a:r>
              <a:rPr lang="de-DE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Sidel</a:t>
            </a: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 und </a:t>
            </a:r>
            <a:r>
              <a:rPr lang="de-DE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Gebo</a:t>
            </a:r>
            <a:r>
              <a:rPr lang="de-DE" sz="900" dirty="0"/>
              <a:t> </a:t>
            </a:r>
            <a:r>
              <a:rPr lang="de-DE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Cermex</a:t>
            </a: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. Gemeinsam sind wir ein führender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     Anbieter von Produktionsmaschinen und Serviceleistungen für die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  Verpackung von Flüssigkeiten, Lebensmitteln, Haushalts- und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Körperpflegeprodukten in PET, Dosen, Glas und andere Materialien.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Mit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mehr als 37.000 installierten Maschinen in über 190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Ländern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verfügen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wir über fast 170 Jahre anerkannter Erfahrung und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konzentrieren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uns auf Spitzentechnologie, Anlagentechnik und Innovation.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Unsere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über 5.000 Mitarbeiter engagieren sich weltweit leidenschaftlich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für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die Lieferung von Komplettlösungen, die dem Bedarf der Kunden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genau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entsprechen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und die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</a:rPr>
              <a:t>Leistung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ihrer Anlagen, Produkte und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Unternehmen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steigern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>
                <a:solidFill>
                  <a:schemeClr val="bg1"/>
                </a:solidFill>
                <a:latin typeface="+mn-lt"/>
              </a:rPr>
              <a:t>	 </a:t>
            </a: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Dieses hohe Leistungsniveau setzt voraus, dass wir die Herausforderungen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unserer Kunden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verstehen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Das gelingt uns durch Dialog, und weil wir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die Anforderungen ihrer Märkte, ihrer Produktion und Wertschöpfungsketten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begreifen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. </a:t>
            </a: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Unser umfassendes technisches Know-how und unsere intelligenten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Datenanalysen tragen ebenfalls dazu bei, das Produktivitätspotenzial ihrer Anlagen </a:t>
            </a:r>
            <a:b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über die gesamte Lebensdauer voll auszuschöpfen und zu optimieren.</a:t>
            </a:r>
            <a:endParaRPr lang="en-GB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</a:t>
            </a:r>
          </a:p>
        </p:txBody>
      </p:sp>
      <p:sp>
        <p:nvSpPr>
          <p:cNvPr id="12" name="Textfeld 110"/>
          <p:cNvSpPr txBox="1"/>
          <p:nvPr userDrawn="1"/>
        </p:nvSpPr>
        <p:spPr>
          <a:xfrm>
            <a:off x="4066155" y="4869160"/>
            <a:ext cx="51863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dirty="0"/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nennen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das:</a:t>
            </a:r>
            <a:r>
              <a:rPr dirty="0"/>
              <a:t>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</a:rPr>
              <a:t>„Performance through Understanding. “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279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i="0" u="none" strike="noStrike" kern="1200" baseline="0" dirty="0">
                <a:solidFill>
                  <a:schemeClr val="bg2"/>
                </a:solidFill>
                <a:latin typeface="+mn-lt"/>
              </a:rPr>
              <a:t>Titel,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27 November 2019</a:t>
            </a:fld>
            <a:endParaRPr lang="de-DE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900" dirty="0">
                <a:solidFill>
                  <a:schemeClr val="bg2"/>
                </a:solidFill>
              </a:rPr>
              <a:t>Seite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de-DE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5362B8A2-7221-4A07-9AA7-D5AB374D645A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>
            <a:extLst>
              <a:ext uri="{FF2B5EF4-FFF2-40B4-BE49-F238E27FC236}">
                <a16:creationId xmlns:a16="http://schemas.microsoft.com/office/drawing/2014/main" id="{E903D3C0-F74F-4DEE-9822-C99EF2E2149F}"/>
              </a:ext>
            </a:extLst>
          </p:cNvPr>
          <p:cNvSpPr>
            <a:spLocks/>
          </p:cNvSpPr>
          <p:nvPr/>
        </p:nvSpPr>
        <p:spPr>
          <a:xfrm>
            <a:off x="4751388" y="2180905"/>
            <a:ext cx="3889375" cy="3630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7" tIns="63998" rIns="95997" bIns="63998"/>
          <a:lstStyle/>
          <a:p>
            <a:pPr marL="162257" lvl="1" indent="-162257" defTabSz="812695" eaLnBrk="0" hangingPunct="0">
              <a:spcBef>
                <a:spcPts val="267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644079" algn="l"/>
                <a:tab pos="2800693" algn="l"/>
              </a:tabLst>
              <a:defRPr/>
            </a:pPr>
            <a:endParaRPr lang="de-DE" altLang="zh-CN" sz="1131" dirty="0">
              <a:solidFill>
                <a:srgbClr val="000000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17" name="Rechteck 4">
            <a:extLst>
              <a:ext uri="{FF2B5EF4-FFF2-40B4-BE49-F238E27FC236}">
                <a16:creationId xmlns:a16="http://schemas.microsoft.com/office/drawing/2014/main" id="{DB245FA9-2950-4D07-822B-39C1FBB5925F}"/>
              </a:ext>
            </a:extLst>
          </p:cNvPr>
          <p:cNvSpPr>
            <a:spLocks/>
          </p:cNvSpPr>
          <p:nvPr/>
        </p:nvSpPr>
        <p:spPr>
          <a:xfrm>
            <a:off x="651148" y="2180905"/>
            <a:ext cx="3899812" cy="3630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7" tIns="63998" rIns="95997" bIns="63998"/>
          <a:lstStyle/>
          <a:p>
            <a:pPr marL="162257" indent="-162257" defTabSz="812695" eaLnBrk="0" hangingPunct="0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endParaRPr lang="de-DE" altLang="zh-CN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hteck 3">
            <a:extLst>
              <a:ext uri="{FF2B5EF4-FFF2-40B4-BE49-F238E27FC236}">
                <a16:creationId xmlns:a16="http://schemas.microsoft.com/office/drawing/2014/main" id="{9F8CC080-661A-4297-B6E0-2A930E4FF585}"/>
              </a:ext>
            </a:extLst>
          </p:cNvPr>
          <p:cNvSpPr/>
          <p:nvPr/>
        </p:nvSpPr>
        <p:spPr>
          <a:xfrm>
            <a:off x="651148" y="1795022"/>
            <a:ext cx="3899812" cy="385882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5" tIns="60337" rIns="90505" bIns="60337" anchor="ctr"/>
          <a:lstStyle/>
          <a:p>
            <a:pPr defTabSz="781903" fontAlgn="auto">
              <a:spcBef>
                <a:spcPts val="257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NUTZEN UND VORTEILE</a:t>
            </a:r>
          </a:p>
        </p:txBody>
      </p:sp>
      <p:sp>
        <p:nvSpPr>
          <p:cNvPr id="19" name="Rechteck 11">
            <a:extLst>
              <a:ext uri="{FF2B5EF4-FFF2-40B4-BE49-F238E27FC236}">
                <a16:creationId xmlns:a16="http://schemas.microsoft.com/office/drawing/2014/main" id="{6E610105-0256-4BA0-B0A1-F9BE77862606}"/>
              </a:ext>
            </a:extLst>
          </p:cNvPr>
          <p:cNvSpPr/>
          <p:nvPr/>
        </p:nvSpPr>
        <p:spPr>
          <a:xfrm>
            <a:off x="4751388" y="1792150"/>
            <a:ext cx="3889375" cy="388756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5" tIns="60337" rIns="90505" bIns="60337" anchor="ctr"/>
          <a:lstStyle/>
          <a:p>
            <a:pPr marL="162897" indent="-162897" defTabSz="781903">
              <a:spcBef>
                <a:spcPts val="257"/>
              </a:spcBef>
              <a:spcAft>
                <a:spcPts val="0"/>
              </a:spcAft>
              <a:buClr>
                <a:srgbClr val="E64B00"/>
              </a:buClr>
            </a:pPr>
            <a:r>
              <a:rPr lang="de-CH" altLang="de-DE" sz="1400" b="1" noProof="1">
                <a:solidFill>
                  <a:srgbClr val="FFFFFF"/>
                </a:solidFill>
                <a:latin typeface="Arial" charset="0"/>
              </a:rPr>
              <a:t>BESCHREIBUNG</a:t>
            </a:r>
            <a:endParaRPr lang="fr-FR" altLang="de-DE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Senkung des Wasser- und Dampfverbrauchs Ihrer Maschine</a:t>
            </a:r>
            <a:endParaRPr lang="de-DE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84174"/>
            <a:ext cx="7997825" cy="307975"/>
          </a:xfrm>
        </p:spPr>
        <p:txBody>
          <a:bodyPr/>
          <a:lstStyle/>
          <a:p>
            <a:r>
              <a:rPr lang="de-DE" b="1" dirty="0" err="1"/>
              <a:t>PR</a:t>
            </a:r>
            <a:r>
              <a:rPr lang="de-DE" dirty="0" err="1"/>
              <a:t>ediction</a:t>
            </a:r>
            <a:r>
              <a:rPr lang="de-DE" dirty="0"/>
              <a:t> </a:t>
            </a:r>
            <a:r>
              <a:rPr lang="de-DE" b="1" dirty="0"/>
              <a:t>IN</a:t>
            </a:r>
            <a:r>
              <a:rPr lang="de-DE" dirty="0"/>
              <a:t> </a:t>
            </a:r>
            <a:r>
              <a:rPr lang="de-DE" b="1" dirty="0"/>
              <a:t>C</a:t>
            </a:r>
            <a:r>
              <a:rPr lang="de-DE" dirty="0"/>
              <a:t>ontrol </a:t>
            </a:r>
            <a:r>
              <a:rPr lang="de-DE" b="1" dirty="0" err="1"/>
              <a:t>E</a:t>
            </a:r>
            <a:r>
              <a:rPr lang="de-DE" dirty="0" err="1"/>
              <a:t>quation</a:t>
            </a:r>
            <a:r>
              <a:rPr lang="de-DE" dirty="0"/>
              <a:t>– Steuerungssystem Plus</a:t>
            </a:r>
            <a:endParaRPr lang="de-DE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800" dirty="0" err="1">
                <a:solidFill>
                  <a:srgbClr val="000000"/>
                </a:solidFill>
              </a:rPr>
              <a:t>Nutzen</a:t>
            </a:r>
            <a:r>
              <a:rPr lang="en-GB" altLang="fr-FR" sz="800" dirty="0">
                <a:solidFill>
                  <a:srgbClr val="000000"/>
                </a:solidFill>
              </a:rPr>
              <a:t>: </a:t>
            </a:r>
            <a:r>
              <a:rPr lang="en-GB" altLang="fr-FR" sz="800" dirty="0" err="1">
                <a:solidFill>
                  <a:srgbClr val="000000"/>
                </a:solidFill>
              </a:rPr>
              <a:t>Effizienz</a:t>
            </a:r>
            <a:r>
              <a:rPr lang="en-GB" altLang="fr-FR" sz="800" dirty="0">
                <a:solidFill>
                  <a:srgbClr val="000000"/>
                </a:solidFill>
              </a:rPr>
              <a:t>,</a:t>
            </a:r>
            <a:r>
              <a:rPr lang="de-DE" sz="800" kern="0" dirty="0"/>
              <a:t>, Kostenoptimierung, </a:t>
            </a:r>
            <a:r>
              <a:rPr lang="de-DE" sz="800" dirty="0"/>
              <a:t>Nachhaltigkeit</a:t>
            </a:r>
          </a:p>
          <a:p>
            <a:r>
              <a:rPr lang="de-DE" sz="800" kern="0" dirty="0"/>
              <a:t>Ausstattung: Pasteur</a:t>
            </a:r>
          </a:p>
          <a:p>
            <a:r>
              <a:rPr lang="de-DE" sz="800" kern="0" dirty="0"/>
              <a:t>Katalog-Code: 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de-DE" sz="1050" b="1" dirty="0"/>
              <a:t>Wartung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Vereinfachung der routinemäßigen Wartungsarbeiten</a:t>
            </a:r>
          </a:p>
          <a:p>
            <a:pPr>
              <a:buClr>
                <a:schemeClr val="accent4"/>
              </a:buClr>
            </a:pPr>
            <a:r>
              <a:rPr lang="de-DE" sz="1050" b="1" dirty="0"/>
              <a:t>Sicherheit und Ergonomie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Liste der Alarme und Meldungen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Einfache Maschinenbedienung über das Bedienpanel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Persönliches „PSWD“ mit veränderter Funktion</a:t>
            </a:r>
          </a:p>
          <a:p>
            <a:pPr>
              <a:buClr>
                <a:schemeClr val="accent4"/>
              </a:buClr>
            </a:pPr>
            <a:r>
              <a:rPr lang="de-DE" sz="1050" b="1" dirty="0"/>
              <a:t>Produktivität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Senkung der Kosten des Wasserverbrauchs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Senkung der Kosten des Dampfverbrauchs</a:t>
            </a:r>
          </a:p>
          <a:p>
            <a:pPr>
              <a:buClr>
                <a:schemeClr val="accent4"/>
              </a:buClr>
            </a:pPr>
            <a:r>
              <a:rPr lang="de-DE" sz="1050" b="1" dirty="0"/>
              <a:t>Flexibilität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Mögliche Implementierung eines fliegenden Formatwechsels</a:t>
            </a:r>
          </a:p>
          <a:p>
            <a:pPr>
              <a:buClr>
                <a:schemeClr val="accent4"/>
              </a:buClr>
            </a:pPr>
            <a:r>
              <a:rPr lang="de-DE" sz="1050" dirty="0"/>
              <a:t>Mögliche Einstellung der Funktionsmerkmale der Maschine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817276" y="2259383"/>
            <a:ext cx="3823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de-DE" sz="1000" dirty="0"/>
              <a:t>Effiziente Kontrolle der Pasteureinheit (PU):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KEIN unzureichend pasteurisiertes Produkt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Sichergestellte minimale PU-Akkumulation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Definition und Schutz vor zu starker Pasteurisierung</a:t>
            </a:r>
            <a:r>
              <a:rPr lang="de-DE" dirty="0"/>
              <a:t>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Erreichung des „Killing Effect“</a:t>
            </a:r>
          </a:p>
          <a:p>
            <a:pPr lvl="1">
              <a:buClr>
                <a:schemeClr val="accent4"/>
              </a:buClr>
            </a:pPr>
            <a:endParaRPr lang="de-DE" sz="1000" dirty="0"/>
          </a:p>
          <a:p>
            <a:pPr marL="85725" lvl="1">
              <a:buClr>
                <a:schemeClr val="accent4"/>
              </a:buClr>
            </a:pPr>
            <a:r>
              <a:rPr lang="de-DE" sz="1000" dirty="0"/>
              <a:t>Effiziente Kontrolle der Produktauslauftemperatur</a:t>
            </a:r>
          </a:p>
          <a:p>
            <a:pPr lvl="1">
              <a:buClr>
                <a:schemeClr val="accent4"/>
              </a:buClr>
            </a:pPr>
            <a:endParaRPr lang="de-DE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000" dirty="0"/>
              <a:t>Einfache Einstellung der Funktion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Exaktheit der Rezeptureinstellung für jedes Format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Erfassung der Produktionsdaten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e-DE" sz="1000" dirty="0"/>
              <a:t>Klare und umfassende Berichte</a:t>
            </a:r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840" y="4395212"/>
            <a:ext cx="1632357" cy="1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8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0</TotalTime>
  <Words>128</Words>
  <Application>Microsoft Office PowerPoint</Application>
  <PresentationFormat>Affichage à l'écran (4:3)</PresentationFormat>
  <Paragraphs>31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宋体</vt:lpstr>
      <vt:lpstr>Arial</vt:lpstr>
      <vt:lpstr>Wingdings</vt:lpstr>
      <vt:lpstr>1_NewGeboCermex_Template_4x3_v10_FINAL</vt:lpstr>
      <vt:lpstr>think-cell Folie</vt:lpstr>
      <vt:lpstr>Senkung des Wasser- und Dampfverbrauchs Ihrer Maschine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18</cp:revision>
  <cp:lastPrinted>2017-05-19T07:45:48Z</cp:lastPrinted>
  <dcterms:created xsi:type="dcterms:W3CDTF">2018-01-25T16:00:18Z</dcterms:created>
  <dcterms:modified xsi:type="dcterms:W3CDTF">2019-11-27T13:32:24Z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2019-11-27T13:32:24.0004983Z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