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"/>
  </p:notesMasterIdLst>
  <p:handoutMasterIdLst>
    <p:handoutMasterId r:id="rId4"/>
  </p:handoutMasterIdLst>
  <p:sldIdLst>
    <p:sldId id="322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6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6" y="834"/>
      </p:cViewPr>
      <p:guideLst>
        <p:guide orient="horz" pos="2160"/>
        <p:guide pos="2880"/>
        <p:guide pos="26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9918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05/01/2021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53308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6952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47700" y="1485901"/>
            <a:ext cx="7993063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32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1" y="864162"/>
            <a:ext cx="7993064" cy="338554"/>
          </a:xfrm>
        </p:spPr>
        <p:txBody>
          <a:bodyPr>
            <a:noAutofit/>
          </a:bodyPr>
          <a:lstStyle>
            <a:lvl1pPr>
              <a:defRPr sz="2300" b="1"/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4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36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56898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211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think-cell Folie" r:id="rId11" imgW="399" imgH="399" progId="TCLayout.ActiveDocument.1">
                  <p:embed/>
                </p:oleObj>
              </mc:Choice>
              <mc:Fallback>
                <p:oleObj name="think-cell Folie" r:id="rId11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114133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05 January 2021</a:t>
            </a:fld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9" y="6497904"/>
            <a:ext cx="918759" cy="257596"/>
          </a:xfrm>
          <a:prstGeom prst="rect">
            <a:avLst/>
          </a:prstGeom>
        </p:spPr>
      </p:pic>
      <p:sp>
        <p:nvSpPr>
          <p:cNvPr id="4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85DDD6EA-D3A4-49E8-80E0-ED4E798F88C1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2404921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9" pos="5556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pos="204">
          <p15:clr>
            <a:srgbClr val="F26B43"/>
          </p15:clr>
        </p15:guide>
        <p15:guide id="12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49288" y="1794134"/>
            <a:ext cx="7991475" cy="4017748"/>
            <a:chOff x="650875" y="1906363"/>
            <a:chExt cx="7991475" cy="4042393"/>
          </a:xfrm>
        </p:grpSpPr>
        <p:sp>
          <p:nvSpPr>
            <p:cNvPr id="21" name="Rechteck 3"/>
            <p:cNvSpPr/>
            <p:nvPr/>
          </p:nvSpPr>
          <p:spPr>
            <a:xfrm>
              <a:off x="650875" y="1906363"/>
              <a:ext cx="3889375" cy="38914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VALUE AND BENEFITS</a:t>
              </a:r>
            </a:p>
          </p:txBody>
        </p:sp>
        <p:sp>
          <p:nvSpPr>
            <p:cNvPr id="22" name="Rechteck 4"/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hteck 11"/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marR="0" lvl="0" indent="-1905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64B00"/>
                </a:buClr>
                <a:buSzTx/>
                <a:buFontTx/>
                <a:buNone/>
                <a:tabLst/>
                <a:defRPr/>
              </a:pPr>
              <a:r>
                <a:rPr kumimoji="0" lang="de-CH" altLang="de-DE" sz="1400" b="1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DESCRIPTION</a:t>
              </a:r>
              <a:endPara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" name="Rechteck 12"/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47701" y="334800"/>
            <a:ext cx="7683500" cy="984885"/>
          </a:xfrm>
        </p:spPr>
        <p:txBody>
          <a:bodyPr/>
          <a:lstStyle/>
          <a:p>
            <a:r>
              <a:rPr lang="en-US" sz="3200" dirty="0"/>
              <a:t>Reduce water and vapor consumption on your equipment</a:t>
            </a:r>
            <a:endParaRPr lang="fr-FR" altLang="fr-FR" dirty="0"/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47700" y="1459625"/>
            <a:ext cx="7997825" cy="307975"/>
          </a:xfrm>
        </p:spPr>
        <p:txBody>
          <a:bodyPr/>
          <a:lstStyle/>
          <a:p>
            <a:r>
              <a:rPr lang="en-US" b="1" dirty="0" err="1"/>
              <a:t>PR</a:t>
            </a:r>
            <a:r>
              <a:rPr lang="en-US" dirty="0" err="1"/>
              <a:t>ediction</a:t>
            </a:r>
            <a:r>
              <a:rPr lang="en-US" dirty="0"/>
              <a:t> </a:t>
            </a:r>
            <a:r>
              <a:rPr lang="en-US" b="1" dirty="0"/>
              <a:t>IN</a:t>
            </a:r>
            <a:r>
              <a:rPr lang="en-US" dirty="0"/>
              <a:t> </a:t>
            </a:r>
            <a:r>
              <a:rPr lang="en-US" b="1" dirty="0"/>
              <a:t>C</a:t>
            </a:r>
            <a:r>
              <a:rPr lang="en-US" dirty="0"/>
              <a:t>ontrol </a:t>
            </a:r>
            <a:r>
              <a:rPr lang="en-US" b="1" dirty="0"/>
              <a:t>E</a:t>
            </a:r>
            <a:r>
              <a:rPr lang="en-US" dirty="0"/>
              <a:t>quation – Plus control system</a:t>
            </a:r>
            <a:endParaRPr lang="fr-FR" altLang="fr-FR" dirty="0"/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47700" y="5901302"/>
            <a:ext cx="79787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00" kern="0" dirty="0"/>
              <a:t>Value: Efficiency, Cost optimization</a:t>
            </a:r>
            <a:r>
              <a:rPr lang="en-US" sz="800" kern="0"/>
              <a:t>, sustainability</a:t>
            </a:r>
            <a:endParaRPr lang="en-US" sz="800" kern="0" dirty="0"/>
          </a:p>
          <a:p>
            <a:r>
              <a:rPr lang="en-US" sz="800" kern="0" dirty="0"/>
              <a:t>Equipment: Pasteurizer</a:t>
            </a:r>
          </a:p>
          <a:p>
            <a:r>
              <a:rPr lang="en-US" sz="800" kern="0" dirty="0"/>
              <a:t>Catalogue code: VRP-023</a:t>
            </a:r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2259384"/>
            <a:ext cx="38909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en-US" sz="1050" b="1" dirty="0"/>
              <a:t>Maintenance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Routine maintenance operations made easier</a:t>
            </a:r>
          </a:p>
          <a:p>
            <a:pPr>
              <a:buClr>
                <a:schemeClr val="accent4"/>
              </a:buClr>
            </a:pPr>
            <a:r>
              <a:rPr lang="en-US" sz="1050" b="1" dirty="0"/>
              <a:t>Safety and ergonomics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List of alarms and messages.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Easy machine operation using the control panel.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Personal “PSWD” with different functionality.</a:t>
            </a:r>
          </a:p>
          <a:p>
            <a:pPr>
              <a:buClr>
                <a:schemeClr val="accent4"/>
              </a:buClr>
            </a:pPr>
            <a:r>
              <a:rPr lang="en-US" sz="1050" b="1" dirty="0"/>
              <a:t>Productivity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Reduction of mains water supply consumption costs.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Reduction of </a:t>
            </a:r>
            <a:r>
              <a:rPr lang="en-US" sz="1050" dirty="0" err="1"/>
              <a:t>vapour</a:t>
            </a:r>
            <a:r>
              <a:rPr lang="en-US" sz="1050" dirty="0"/>
              <a:t> consumption costs.</a:t>
            </a:r>
          </a:p>
          <a:p>
            <a:pPr>
              <a:buClr>
                <a:schemeClr val="accent4"/>
              </a:buClr>
            </a:pPr>
            <a:r>
              <a:rPr lang="en-US" sz="1050" b="1" dirty="0"/>
              <a:t>Flexibility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Possibility of deploying “AT FLIGHT” format change.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Possibility of setting functionality parameters of the machine.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817276" y="2259383"/>
            <a:ext cx="38234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>
              <a:buClr>
                <a:schemeClr val="accent4"/>
              </a:buClr>
            </a:pPr>
            <a:r>
              <a:rPr lang="en-US" sz="1000" dirty="0"/>
              <a:t>Efficient control of “PU” </a:t>
            </a:r>
            <a:r>
              <a:rPr lang="en-US" sz="1000" dirty="0" err="1"/>
              <a:t>pasteurisation</a:t>
            </a:r>
            <a:r>
              <a:rPr lang="en-US" sz="1000" dirty="0"/>
              <a:t> unit :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NO under-</a:t>
            </a:r>
            <a:r>
              <a:rPr lang="en-US" sz="1000" dirty="0" err="1"/>
              <a:t>pasteurised</a:t>
            </a:r>
            <a:r>
              <a:rPr lang="en-US" sz="1000" dirty="0"/>
              <a:t> product 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Minimum accumulation of “PUs” ensured, defines and limits over-</a:t>
            </a:r>
            <a:r>
              <a:rPr lang="en-US" sz="1000" dirty="0" err="1"/>
              <a:t>pasteurisation</a:t>
            </a:r>
            <a:r>
              <a:rPr lang="en-US" sz="1000" dirty="0"/>
              <a:t> 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Achievement of “Killing Effect”</a:t>
            </a:r>
          </a:p>
          <a:p>
            <a:pPr lvl="1">
              <a:buClr>
                <a:schemeClr val="accent4"/>
              </a:buClr>
            </a:pPr>
            <a:endParaRPr lang="en-US" sz="1000" dirty="0"/>
          </a:p>
          <a:p>
            <a:pPr marL="85725" lvl="1">
              <a:buClr>
                <a:schemeClr val="accent4"/>
              </a:buClr>
            </a:pPr>
            <a:r>
              <a:rPr lang="en-US" sz="1000" dirty="0"/>
              <a:t>Efficient control of product outfeed temperature</a:t>
            </a:r>
          </a:p>
          <a:p>
            <a:pPr lvl="1">
              <a:buClr>
                <a:schemeClr val="accent4"/>
              </a:buClr>
            </a:pPr>
            <a:endParaRPr lang="en-US" sz="1000" dirty="0"/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Function can be easily set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Accuracy of recipe setting for each size.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Production data acquisition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Clear and exhaustive reports.</a:t>
            </a:r>
            <a:endParaRPr lang="en-GB" sz="1000" dirty="0"/>
          </a:p>
        </p:txBody>
      </p:sp>
      <p:pic>
        <p:nvPicPr>
          <p:cNvPr id="16" name="Immagine 1">
            <a:extLst>
              <a:ext uri="{FF2B5EF4-FFF2-40B4-BE49-F238E27FC236}">
                <a16:creationId xmlns:a16="http://schemas.microsoft.com/office/drawing/2014/main" id="{7ABECAA7-E588-48A4-AC4E-CC29DF107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2840" y="4395212"/>
            <a:ext cx="1632357" cy="1219832"/>
          </a:xfrm>
          <a:prstGeom prst="rect">
            <a:avLst/>
          </a:prstGeom>
        </p:spPr>
      </p:pic>
      <p:pic>
        <p:nvPicPr>
          <p:cNvPr id="15" name="Image 9">
            <a:extLst>
              <a:ext uri="{FF2B5EF4-FFF2-40B4-BE49-F238E27FC236}">
                <a16:creationId xmlns:a16="http://schemas.microsoft.com/office/drawing/2014/main" id="{C5AEFEC8-DC2F-438F-989D-F8BFD5FD38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3175"/>
            <a:ext cx="812800" cy="81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740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SLIDE_COUNT" val="5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NewGeboCermex_Template_4x3_v10_FINAL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GeboCermex_Template_4x3_v10_FINAL.potx" id="{40843EB2-E077-49DA-961C-E3E6AA04AB3C}" vid="{D02E4197-38B6-451C-BC78-F167F6199CD7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NewGeboCermex_PPT_template_long</Template>
  <TotalTime>1</TotalTime>
  <Words>158</Words>
  <Application>Microsoft Office PowerPoint</Application>
  <PresentationFormat>On-screen Show (4:3)</PresentationFormat>
  <Paragraphs>30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SimSun</vt:lpstr>
      <vt:lpstr>Arial</vt:lpstr>
      <vt:lpstr>Wingdings</vt:lpstr>
      <vt:lpstr>1_NewGeboCermex_Template_4x3_v10_FINAL</vt:lpstr>
      <vt:lpstr>think-cell Folie</vt:lpstr>
      <vt:lpstr>Reduce water and vapor consumption on your equipment</vt:lpstr>
    </vt:vector>
  </TitlesOfParts>
  <Company>GeboCermex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Lightweight funnel</dc:title>
  <dc:creator>Claudio POMO</dc:creator>
  <cp:lastModifiedBy>Sorega, Dan</cp:lastModifiedBy>
  <cp:revision>17</cp:revision>
  <cp:lastPrinted>2017-05-19T07:45:48Z</cp:lastPrinted>
  <dcterms:created xsi:type="dcterms:W3CDTF">2018-01-25T16:00:18Z</dcterms:created>
  <dcterms:modified xsi:type="dcterms:W3CDTF">2021-01-05T09:20:12Z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107200@sidel.com</vt:lpwstr>
  </property>
  <property fmtid="{D5CDD505-2E9C-101B-9397-08002B2CF9AE}" pid="7" name="MSIP_Label_94480757-a570-4f64-84e7-c5b3ffe9d573_SetDate">
    <vt:lpwstr>2019-11-27T13:31:10.3729341Z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MSIP_Label_e35bb0a3-90cf-41a8-939e-500b35438edf_Enabled">
    <vt:lpwstr>True</vt:lpwstr>
  </property>
  <property fmtid="{D5CDD505-2E9C-101B-9397-08002B2CF9AE}" pid="12" name="MSIP_Label_e35bb0a3-90cf-41a8-939e-500b35438edf_SiteId">
    <vt:lpwstr>2390cbd1-e663-4321-bc93-ba298637ce52</vt:lpwstr>
  </property>
  <property fmtid="{D5CDD505-2E9C-101B-9397-08002B2CF9AE}" pid="13" name="MSIP_Label_e35bb0a3-90cf-41a8-939e-500b35438edf_Owner">
    <vt:lpwstr>107200@sidel.com</vt:lpwstr>
  </property>
  <property fmtid="{D5CDD505-2E9C-101B-9397-08002B2CF9AE}" pid="14" name="MSIP_Label_e35bb0a3-90cf-41a8-939e-500b35438edf_SetDate">
    <vt:lpwstr>2018-03-23T13:30:01.5933707+01:00</vt:lpwstr>
  </property>
  <property fmtid="{D5CDD505-2E9C-101B-9397-08002B2CF9AE}" pid="15" name="MSIP_Label_e35bb0a3-90cf-41a8-939e-500b35438edf_Name">
    <vt:lpwstr>Sidel-Confidential</vt:lpwstr>
  </property>
  <property fmtid="{D5CDD505-2E9C-101B-9397-08002B2CF9AE}" pid="16" name="MSIP_Label_e35bb0a3-90cf-41a8-939e-500b35438edf_Application">
    <vt:lpwstr>Microsoft Azure Information Protection</vt:lpwstr>
  </property>
  <property fmtid="{D5CDD505-2E9C-101B-9397-08002B2CF9AE}" pid="17" name="MSIP_Label_e35bb0a3-90cf-41a8-939e-500b35438edf_Extended_MSFT_Method">
    <vt:lpwstr>Automatic</vt:lpwstr>
  </property>
  <property fmtid="{D5CDD505-2E9C-101B-9397-08002B2CF9AE}" pid="18" name="MSIP_Label_06263584-a2fa-494a-b6ac-a3eeadb86bd0_Enabled">
    <vt:lpwstr>True</vt:lpwstr>
  </property>
  <property fmtid="{D5CDD505-2E9C-101B-9397-08002B2CF9AE}" pid="19" name="MSIP_Label_06263584-a2fa-494a-b6ac-a3eeadb86bd0_SiteId">
    <vt:lpwstr>2390cbd1-e663-4321-bc93-ba298637ce52</vt:lpwstr>
  </property>
  <property fmtid="{D5CDD505-2E9C-101B-9397-08002B2CF9AE}" pid="20" name="MSIP_Label_06263584-a2fa-494a-b6ac-a3eeadb86bd0_Owner">
    <vt:lpwstr>107200@sidel.com</vt:lpwstr>
  </property>
  <property fmtid="{D5CDD505-2E9C-101B-9397-08002B2CF9AE}" pid="21" name="MSIP_Label_06263584-a2fa-494a-b6ac-a3eeadb86bd0_SetDate">
    <vt:lpwstr>2018-03-23T13:30:01.5933707+01:00</vt:lpwstr>
  </property>
  <property fmtid="{D5CDD505-2E9C-101B-9397-08002B2CF9AE}" pid="22" name="MSIP_Label_06263584-a2fa-494a-b6ac-a3eeadb86bd0_Name">
    <vt:lpwstr>Internal</vt:lpwstr>
  </property>
  <property fmtid="{D5CDD505-2E9C-101B-9397-08002B2CF9AE}" pid="23" name="MSIP_Label_06263584-a2fa-494a-b6ac-a3eeadb86bd0_Application">
    <vt:lpwstr>Microsoft Azure Information Protection</vt:lpwstr>
  </property>
  <property fmtid="{D5CDD505-2E9C-101B-9397-08002B2CF9AE}" pid="24" name="MSIP_Label_06263584-a2fa-494a-b6ac-a3eeadb86bd0_Extended_MSFT_Method">
    <vt:lpwstr>Automatic</vt:lpwstr>
  </property>
  <property fmtid="{D5CDD505-2E9C-101B-9397-08002B2CF9AE}" pid="25" name="Sensitivity">
    <vt:lpwstr>General Sidel-Confidential Internal</vt:lpwstr>
  </property>
</Properties>
</file>