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handoutMasterIdLst>
    <p:handoutMasterId r:id="rId4"/>
  </p:handoutMasterIdLst>
  <p:sldIdLst>
    <p:sldId id="1094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6" y="834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dirty="0"/>
              <a:t>Encabezado</a:t>
            </a:r>
            <a:endParaRPr lang="es-E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05/01/2021</a:t>
            </a:fld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dirty="0"/>
              <a:t>Pie de página</a:t>
            </a:r>
            <a:endParaRPr lang="es-E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dirty="0"/>
              <a:t>Encabezado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05/01/2021</a:t>
            </a:fld>
            <a:endParaRPr lang="es-E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dirty="0"/>
              <a:t>Pie de página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3308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95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2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689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11" name="Textfeld 100"/>
          <p:cNvSpPr txBox="1"/>
          <p:nvPr userDrawn="1"/>
        </p:nvSpPr>
        <p:spPr>
          <a:xfrm>
            <a:off x="3619500" y="2106613"/>
            <a:ext cx="5186365" cy="2698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     El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Grupo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está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constituido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por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la union de dos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sólidas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marcas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: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  </a:t>
            </a:r>
            <a:r>
              <a:rPr lang="es-ES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Sidel</a:t>
            </a:r>
            <a:r>
              <a:rPr lang="es-ES" sz="900" b="0" i="0" u="none" strike="noStrike" kern="1200" baseline="0" dirty="0">
                <a:solidFill>
                  <a:schemeClr val="bg1"/>
                </a:solidFill>
                <a:latin typeface="+mn-lt"/>
              </a:rPr>
              <a:t> y </a:t>
            </a:r>
            <a:r>
              <a:rPr lang="es-ES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Gebo</a:t>
            </a:r>
            <a:r>
              <a:rPr lang="es-ES" sz="900" dirty="0">
                <a:solidFill>
                  <a:schemeClr val="bg1"/>
                </a:solidFill>
              </a:rPr>
              <a:t> </a:t>
            </a:r>
            <a:r>
              <a:rPr lang="es-ES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Cermex</a:t>
            </a:r>
            <a:r>
              <a:rPr lang="es-ES" sz="900" b="0" i="0" u="none" strike="noStrike" kern="1200" baseline="0" dirty="0">
                <a:solidFill>
                  <a:schemeClr val="bg1"/>
                </a:solidFill>
                <a:latin typeface="+mn-lt"/>
              </a:rPr>
              <a:t>. Juntos, somos un proveedor líder de equipos y                                                                         </a:t>
            </a:r>
            <a:br>
              <a:rPr lang="es-ES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s-ES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servicios para el envasado de líquidos, alimentos sólidos y productos </a:t>
            </a:r>
            <a:br>
              <a:rPr lang="es-ES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s-ES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para el hogar </a:t>
            </a:r>
            <a:r>
              <a:rPr lang="es-ES" sz="900" b="0" i="0" u="none" strike="noStrike" kern="1200" baseline="0">
                <a:solidFill>
                  <a:schemeClr val="bg1"/>
                </a:solidFill>
                <a:latin typeface="+mn-lt"/>
              </a:rPr>
              <a:t>o el cuidado </a:t>
            </a:r>
            <a:r>
              <a:rPr lang="es-ES" sz="900" b="0" i="0" u="none" strike="noStrike" kern="1200" baseline="0" dirty="0">
                <a:solidFill>
                  <a:schemeClr val="bg1"/>
                </a:solidFill>
                <a:latin typeface="+mn-lt"/>
              </a:rPr>
              <a:t>personal en PET, lata, vidrio y otros materiales.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</a:t>
            </a:r>
          </a:p>
          <a:p>
            <a:pPr algn="just">
              <a:spcBef>
                <a:spcPts val="800"/>
              </a:spcBef>
            </a:pP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Con más de 37 000 máquinas instaladas en más 190 países, contamos con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una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experiencia probada de casi 170 años y prestamos especial atención a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los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sistemas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de avanzada, la ingeniería de línea y la innovación. Nuestros más de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5000 empleados distribuidos por todo el mundo sienten una verdadera pasión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por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suministrar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soluciones completas que respondan a las necesidades del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cliente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e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impulsen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el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</a:rPr>
              <a:t>desempeño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de sus líneas, productos y negocios. </a:t>
            </a:r>
          </a:p>
          <a:p>
            <a:pPr algn="just">
              <a:spcBef>
                <a:spcPts val="800"/>
              </a:spcBef>
            </a:pP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Para brindar este nivel de rendimiento, tenemos que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</a:rPr>
              <a:t>comprender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constantemente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los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retos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de nuestros clientes y comprometernos a alcanzar sus objetivos específicos. Lo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hacemos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mediante el diálogo y el entendimiento de las necesidades de sus mercados,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su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producción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y sus cadenas de valor, y lo complementamos aplicando nuestro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sólido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conocimiento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técnico y análisis de datos inteligentes para contribuir a que la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productividad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alcance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todo su potencial con una máxima vida útil.</a:t>
            </a:r>
          </a:p>
        </p:txBody>
      </p:sp>
      <p:sp>
        <p:nvSpPr>
          <p:cNvPr id="12" name="Textfeld 110"/>
          <p:cNvSpPr txBox="1"/>
          <p:nvPr userDrawn="1"/>
        </p:nvSpPr>
        <p:spPr>
          <a:xfrm>
            <a:off x="3619500" y="4547459"/>
            <a:ext cx="5186365" cy="656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endParaRPr lang="en-CA" dirty="0"/>
          </a:p>
          <a:p>
            <a:pPr algn="l">
              <a:spcBef>
                <a:spcPts val="800"/>
              </a:spcBef>
            </a:pPr>
            <a:r>
              <a:rPr dirty="0"/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A esto lo llamamos </a:t>
            </a:r>
            <a:r>
              <a:rPr lang="en-GB" sz="1000" b="1" i="1" u="none" strike="noStrike" kern="1200" baseline="0" dirty="0">
                <a:solidFill>
                  <a:schemeClr val="bg1"/>
                </a:solidFill>
                <a:latin typeface="+mn-lt"/>
              </a:rPr>
              <a:t>Performance through Understanding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</a:rPr>
              <a:t>.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11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4630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</a:rPr>
              <a:t>Título,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05 January 2021</a:t>
            </a:fld>
            <a:endParaRPr lang="es-ES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Página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s-ES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08B669BD-1DD7-4FAD-BF7C-85C581DB1AFD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240492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794134"/>
            <a:ext cx="7991475" cy="401774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VALOR Y VENTAJAS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DESCRIPCIÓN</a:t>
              </a:r>
              <a:endParaRPr kumimoji="0" lang="es-E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1" y="334800"/>
            <a:ext cx="7778030" cy="461665"/>
          </a:xfrm>
        </p:spPr>
        <p:txBody>
          <a:bodyPr/>
          <a:lstStyle/>
          <a:p>
            <a:r>
              <a:rPr lang="en-US" sz="3200" dirty="0"/>
              <a:t>Reduzca el consumo de agua y vapor de su equipo</a:t>
            </a:r>
            <a:endParaRPr lang="es-ES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3250" y="1458913"/>
            <a:ext cx="7997825" cy="307975"/>
          </a:xfrm>
        </p:spPr>
        <p:txBody>
          <a:bodyPr/>
          <a:lstStyle/>
          <a:p>
            <a:r>
              <a:rPr lang="en-US" b="1" i="1" dirty="0"/>
              <a:t>PR</a:t>
            </a:r>
            <a:r>
              <a:rPr i="1" dirty="0"/>
              <a:t>ediction </a:t>
            </a:r>
            <a:r>
              <a:rPr lang="en-US" b="1" i="1" dirty="0"/>
              <a:t>IN</a:t>
            </a:r>
            <a:r>
              <a:rPr i="1" dirty="0"/>
              <a:t> </a:t>
            </a:r>
            <a:r>
              <a:rPr lang="en-US" b="1" i="1" dirty="0"/>
              <a:t>C</a:t>
            </a:r>
            <a:r>
              <a:rPr i="1" dirty="0"/>
              <a:t>ontrol </a:t>
            </a:r>
            <a:r>
              <a:rPr lang="en-US" b="1" i="1" dirty="0"/>
              <a:t>E</a:t>
            </a:r>
            <a:r>
              <a:rPr i="1" dirty="0"/>
              <a:t>quation</a:t>
            </a:r>
            <a:r>
              <a:rPr dirty="0"/>
              <a:t>. Sistema de control «Plus»</a:t>
            </a:r>
            <a:endParaRPr lang="es-ES" altLang="fr-FR" dirty="0"/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kern="0" dirty="0"/>
              <a:t>Valor: Productividad, optimización de </a:t>
            </a:r>
            <a:r>
              <a:rPr lang="en-US" sz="800" kern="0" dirty="0" err="1"/>
              <a:t>costos</a:t>
            </a:r>
            <a:r>
              <a:rPr lang="en-US" sz="800" kern="0" dirty="0"/>
              <a:t>, </a:t>
            </a:r>
            <a:r>
              <a:rPr lang="en-US" sz="800" kern="0" dirty="0" err="1"/>
              <a:t>sostenibilidad</a:t>
            </a:r>
            <a:endParaRPr lang="es-ES" sz="800" kern="0" dirty="0"/>
          </a:p>
          <a:p>
            <a:r>
              <a:rPr lang="en-US" sz="800" kern="0" dirty="0"/>
              <a:t>Equipo: </a:t>
            </a:r>
            <a:r>
              <a:rPr lang="en-US" sz="800" kern="0" dirty="0" err="1"/>
              <a:t>Pasteurizador</a:t>
            </a:r>
            <a:endParaRPr lang="en-US" sz="800" kern="0" dirty="0"/>
          </a:p>
          <a:p>
            <a:r>
              <a:rPr lang="en-US" sz="800" kern="0" dirty="0"/>
              <a:t>Código de catálogo: VRP-023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050" b="1" dirty="0"/>
              <a:t>Mantenimiento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Simplificación de las operaciones del mantenimiento de rutina.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Seguridad y ergonomía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Lista de alarmas y mensajes.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Operación sencilla de la máquina mediante el panel de control.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Contraseña personal con cada función.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Productividad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Reducción de los costos principales de consumo de agua.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Reducción de los costos de consumo de vapor.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Flexibilidad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Posibilidad de ejecutar un cambio de formato de manera muy rápida.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Posibilidad de configurar los parámetros funcionales de la máquina.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817276" y="2259383"/>
            <a:ext cx="3823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Clr>
                <a:schemeClr val="accent4"/>
              </a:buClr>
            </a:pPr>
            <a:r>
              <a:rPr lang="en-US" sz="1000" dirty="0"/>
              <a:t>Control eficiente de la unidad de pasteurización (PU, por sus siglas en inglés).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Eliminación de productos con pasteurización insuficiente.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Mínima acumulación de PU asegurada. o Define y limita la pasteurización excesiva.</a:t>
            </a:r>
            <a:r>
              <a:rPr dirty="0"/>
              <a:t>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Producción del «efecto letal».</a:t>
            </a:r>
          </a:p>
          <a:p>
            <a:pPr lvl="1">
              <a:buClr>
                <a:schemeClr val="accent4"/>
              </a:buClr>
            </a:pPr>
            <a:endParaRPr lang="es-ES" sz="1000" dirty="0"/>
          </a:p>
          <a:p>
            <a:pPr marL="85725" lvl="1">
              <a:buClr>
                <a:schemeClr val="accent4"/>
              </a:buClr>
            </a:pPr>
            <a:r>
              <a:rPr lang="en-US" sz="1000" dirty="0"/>
              <a:t>Control eficiente de la temperatura de salida del producto.</a:t>
            </a:r>
          </a:p>
          <a:p>
            <a:pPr lvl="1">
              <a:buClr>
                <a:schemeClr val="accent4"/>
              </a:buClr>
            </a:pPr>
            <a:endParaRPr lang="es-ES" sz="10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Configuración sencilla de la función.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Precisión de la configuración de la receta para cada tamaño.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Adquisición de los datos de producción.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Informes claros y detallados.</a:t>
            </a:r>
            <a:endParaRPr lang="es-ES" sz="1000" dirty="0"/>
          </a:p>
        </p:txBody>
      </p:sp>
      <p:pic>
        <p:nvPicPr>
          <p:cNvPr id="16" name="Immagine 1">
            <a:extLst>
              <a:ext uri="{FF2B5EF4-FFF2-40B4-BE49-F238E27FC236}">
                <a16:creationId xmlns:a16="http://schemas.microsoft.com/office/drawing/2014/main" id="{7ABECAA7-E588-48A4-AC4E-CC29DF107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373" y="4471412"/>
            <a:ext cx="1632357" cy="1219832"/>
          </a:xfrm>
          <a:prstGeom prst="rect">
            <a:avLst/>
          </a:prstGeom>
        </p:spPr>
      </p:pic>
      <p:pic>
        <p:nvPicPr>
          <p:cNvPr id="15" name="Image 9">
            <a:extLst>
              <a:ext uri="{FF2B5EF4-FFF2-40B4-BE49-F238E27FC236}">
                <a16:creationId xmlns:a16="http://schemas.microsoft.com/office/drawing/2014/main" id="{E25B30FC-F522-4FC9-A168-BC3E3857AA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175"/>
            <a:ext cx="812800" cy="8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34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NewGeboCermex_PPT_template_long</Template>
  <TotalTime>1</TotalTime>
  <Words>206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SimSun</vt:lpstr>
      <vt:lpstr>Arial</vt:lpstr>
      <vt:lpstr>Wingdings</vt:lpstr>
      <vt:lpstr>1_NewGeboCermex_Template_4x3_v10_FINAL</vt:lpstr>
      <vt:lpstr>think-cell Folie</vt:lpstr>
      <vt:lpstr>Reduzca el consumo de agua y vapor de su equipo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funnel</dc:title>
  <dc:creator>Claudio POMO</dc:creator>
  <cp:lastModifiedBy>Sorega, Dan</cp:lastModifiedBy>
  <cp:revision>18</cp:revision>
  <cp:lastPrinted>2017-05-19T07:45:48Z</cp:lastPrinted>
  <dcterms:created xsi:type="dcterms:W3CDTF">2018-01-25T16:00:18Z</dcterms:created>
  <dcterms:modified xsi:type="dcterms:W3CDTF">2021-01-05T09:20:57Z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107200@sidel.com</vt:lpwstr>
  </property>
  <property fmtid="{D5CDD505-2E9C-101B-9397-08002B2CF9AE}" pid="7" name="MSIP_Label_94480757-a570-4f64-84e7-c5b3ffe9d573_SetDate">
    <vt:lpwstr>2019-11-27T13:26:47.6685276Z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2018-03-23T13:30:01.5933707+01:00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2018-03-23T13:30:01.5933707+01:00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