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"/>
  </p:notesMasterIdLst>
  <p:handoutMasterIdLst>
    <p:handoutMasterId r:id="rId4"/>
  </p:handoutMasterIdLst>
  <p:sldIdLst>
    <p:sldId id="1090" r:id="rId2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6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72" y="346"/>
      </p:cViewPr>
      <p:guideLst>
        <p:guide orient="horz" pos="2160"/>
        <p:guide pos="2880"/>
        <p:guide pos="26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9918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dirty="0"/>
              <a:t>Header</a:t>
            </a:r>
            <a:endParaRPr lang="pt-BR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27/11/2019</a:t>
            </a:fld>
            <a:endParaRPr lang="pt-BR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dirty="0"/>
              <a:t>Footer</a:t>
            </a:r>
            <a:endParaRPr lang="pt-BR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27/11/2019</a:t>
            </a:fld>
            <a:endParaRPr lang="pt-BR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863" y="843197"/>
            <a:ext cx="4152274" cy="31142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‹N°›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533083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6952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647700" y="1485901"/>
            <a:ext cx="7993063" cy="4498974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232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1" y="864162"/>
            <a:ext cx="7993064" cy="338554"/>
          </a:xfrm>
        </p:spPr>
        <p:txBody>
          <a:bodyPr>
            <a:noAutofit/>
          </a:bodyPr>
          <a:lstStyle>
            <a:lvl1pPr>
              <a:defRPr sz="2300" b="1"/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647701" y="1485901"/>
            <a:ext cx="7993064" cy="4498974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36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56898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11" name="Textfeld 100"/>
          <p:cNvSpPr txBox="1"/>
          <p:nvPr userDrawn="1"/>
        </p:nvSpPr>
        <p:spPr>
          <a:xfrm>
            <a:off x="3619500" y="2106613"/>
            <a:ext cx="5186365" cy="25596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                                        O Sidel Group é formado pela união de duas marcas fortes, </a:t>
            </a:r>
            <a:r>
              <a:rPr lang="en-US" sz="900" b="0" i="0" u="none" strike="noStrike" kern="1200" baseline="0" dirty="0">
                <a:solidFill>
                  <a:schemeClr val="bg1"/>
                </a:solidFill>
                <a:latin typeface="+mn-lt"/>
              </a:rPr>
              <a:t>		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a Sidel e a Gebo Cermex. Juntos, somos líderes no fornecimento de </a:t>
            </a:r>
            <a:r>
              <a:rPr lang="en-US" sz="900" b="0" i="0" u="none" strike="noStrike" kern="1200" baseline="0" dirty="0">
                <a:solidFill>
                  <a:schemeClr val="bg1"/>
                </a:solidFill>
                <a:latin typeface="+mn-lt"/>
              </a:rPr>
              <a:t>	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      equipamentos e serviços de acondicionamento de líquidos, alimentos </a:t>
            </a:r>
            <a:r>
              <a:rPr lang="en-US" sz="900" b="0" i="0" u="none" strike="noStrike" kern="1200" baseline="0" dirty="0">
                <a:solidFill>
                  <a:schemeClr val="bg1"/>
                </a:solidFill>
                <a:latin typeface="+mn-lt"/>
              </a:rPr>
              <a:t>	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    e produtos de cuidado pessoal em PET, lata, vidro e </a:t>
            </a:r>
            <a:r>
              <a:rPr lang="en-GB" sz="900" b="0" i="0" u="none" strike="noStrike" kern="1200" baseline="0">
                <a:solidFill>
                  <a:schemeClr val="bg1"/>
                </a:solidFill>
                <a:latin typeface="+mn-lt"/>
              </a:rPr>
              <a:t>outros </a:t>
            </a:r>
            <a:br>
              <a:rPr lang="en-GB" sz="900" b="0" i="0" u="none" strike="noStrike" kern="1200" baseline="0">
                <a:solidFill>
                  <a:schemeClr val="bg1"/>
                </a:solidFill>
                <a:latin typeface="+mn-lt"/>
              </a:rPr>
            </a:br>
            <a:r>
              <a:rPr lang="en-GB" sz="900" b="0" i="0" u="none" strike="noStrike" kern="1200" baseline="0">
                <a:solidFill>
                  <a:schemeClr val="bg1"/>
                </a:solidFill>
                <a:latin typeface="+mn-lt"/>
              </a:rPr>
              <a:t>                                                    materiais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                            Com mais de 37 mil máquinas instaladas em mais de 190 países, </a:t>
            </a:r>
            <a:r>
              <a:rPr lang="en-US" sz="900" b="0" i="0" u="none" strike="noStrike" kern="1200" baseline="0" dirty="0">
                <a:solidFill>
                  <a:schemeClr val="bg1"/>
                </a:solidFill>
                <a:latin typeface="+mn-lt"/>
              </a:rPr>
              <a:t>	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temos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quase 170 anos de experiência, com forte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enfoque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em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	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sistemas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avançados, engenharia de linha e inovação. Nossos mais de 5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	           mil funcionários no mundo todo se empenham no fornecimento de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soluções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	        que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atendam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às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necessidades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dos clientes e potencializem o </a:t>
            </a:r>
            <a:r>
              <a:rPr lang="en-GB" sz="900" b="1" i="0" u="none" strike="noStrike" kern="1200" baseline="0" dirty="0" err="1">
                <a:solidFill>
                  <a:schemeClr val="bg1"/>
                </a:solidFill>
                <a:latin typeface="+mn-lt"/>
              </a:rPr>
              <a:t>desempenho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	      das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linhas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, produtos 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negócios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. </a:t>
            </a:r>
            <a:endParaRPr lang="pt-BR" sz="900" b="0" i="0" u="none" strike="noStrike" kern="1200" baseline="0" dirty="0">
              <a:solidFill>
                <a:schemeClr val="bg1"/>
              </a:solidFill>
              <a:latin typeface="+mn-lt"/>
            </a:endParaRP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          </a:t>
            </a:r>
            <a:r>
              <a:rPr lang="pt-BR" sz="900" b="0" i="0" u="none" strike="noStrike" kern="1200" baseline="0" dirty="0">
                <a:solidFill>
                  <a:schemeClr val="bg1"/>
                </a:solidFill>
                <a:latin typeface="+mn-lt"/>
              </a:rPr>
              <a:t>Para oferecer um tal nível de desempenho é necessário um </a:t>
            </a:r>
            <a:r>
              <a:rPr lang="pt-BR" sz="900" b="1" i="0" u="none" strike="noStrike" kern="1200" baseline="0" dirty="0">
                <a:solidFill>
                  <a:schemeClr val="bg1"/>
                </a:solidFill>
                <a:latin typeface="+mn-lt"/>
              </a:rPr>
              <a:t>conhecimento</a:t>
            </a:r>
            <a:br>
              <a:rPr lang="pt-BR" sz="900" b="1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pt-BR" sz="900" b="1" i="0" u="none" strike="noStrike" kern="1200" baseline="0" dirty="0">
                <a:solidFill>
                  <a:schemeClr val="bg1"/>
                </a:solidFill>
                <a:latin typeface="+mn-lt"/>
              </a:rPr>
              <a:t>                </a:t>
            </a:r>
            <a:r>
              <a:rPr lang="pt-BR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permanente dos desafios de nossos clientes e o compromisso de responder a esses</a:t>
            </a:r>
            <a:br>
              <a:rPr lang="pt-BR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pt-BR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    objetivos únicos. Realizamos isso por meio do diálogo e do entendimento das</a:t>
            </a:r>
            <a:br>
              <a:rPr lang="pt-BR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pt-BR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  necessidades dos mercados, produção e cadeias de valor. Para complementar, </a:t>
            </a:r>
            <a:br>
              <a:rPr lang="pt-BR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pt-BR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  aplicamos nosso sólido conhecimento técnico e a análise inteligente de dados, a fim de</a:t>
            </a:r>
            <a:br>
              <a:rPr lang="pt-BR" sz="900" b="0" i="0" u="none" strike="noStrike" kern="1200" baseline="0" dirty="0">
                <a:solidFill>
                  <a:schemeClr val="bg1"/>
                </a:solidFill>
                <a:latin typeface="+mn-lt"/>
              </a:rPr>
            </a:br>
            <a:r>
              <a:rPr lang="pt-BR" sz="900" b="0" i="0" u="none" strike="noStrike" kern="1200" baseline="0" dirty="0">
                <a:solidFill>
                  <a:schemeClr val="bg1"/>
                </a:solidFill>
                <a:latin typeface="+mn-lt"/>
              </a:rPr>
              <a:t>                   maximizar todo o potencial de produtividade ao longo de toda a vida útil.</a:t>
            </a:r>
          </a:p>
        </p:txBody>
      </p:sp>
      <p:sp>
        <p:nvSpPr>
          <p:cNvPr id="12" name="Textfeld 110"/>
          <p:cNvSpPr txBox="1"/>
          <p:nvPr userDrawn="1"/>
        </p:nvSpPr>
        <p:spPr>
          <a:xfrm>
            <a:off x="3999199" y="4666288"/>
            <a:ext cx="51863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dirty="0"/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</a:rPr>
              <a:t>Chamamos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</a:rPr>
              <a:t> isso de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</a:rPr>
              <a:t>Performance through Understanding.</a:t>
            </a:r>
            <a:endParaRPr lang="pt-BR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211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3822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think-cell Folie" r:id="rId12" imgW="399" imgH="399" progId="TCLayout.ActiveDocument.1">
                  <p:embed/>
                </p:oleObj>
              </mc:Choice>
              <mc:Fallback>
                <p:oleObj name="think-cell Folie" r:id="rId12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1704"/>
            <a:ext cx="114133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</a:rPr>
              <a:t>Título,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27 November 2019</a:t>
            </a:fld>
            <a:endParaRPr lang="pt-BR" sz="900" dirty="0">
              <a:solidFill>
                <a:schemeClr val="bg2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Página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‹N°›</a:t>
            </a:fld>
            <a:endParaRPr lang="pt-BR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9" y="6497904"/>
            <a:ext cx="918759" cy="257596"/>
          </a:xfrm>
          <a:prstGeom prst="rect">
            <a:avLst/>
          </a:prstGeom>
        </p:spPr>
      </p:pic>
      <p:sp>
        <p:nvSpPr>
          <p:cNvPr id="4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110503DD-E083-4B7C-AAC0-5DAFEF3D97AC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0"/>
    </p:custDataLst>
    <p:extLst>
      <p:ext uri="{BB962C8B-B14F-4D97-AF65-F5344CB8AC3E}">
        <p14:creationId xmlns:p14="http://schemas.microsoft.com/office/powerpoint/2010/main" val="2404921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9" pos="5556">
          <p15:clr>
            <a:srgbClr val="F26B43"/>
          </p15:clr>
        </p15:guide>
        <p15:guide id="10" orient="horz" pos="4020">
          <p15:clr>
            <a:srgbClr val="F26B43"/>
          </p15:clr>
        </p15:guide>
        <p15:guide id="11" pos="204">
          <p15:clr>
            <a:srgbClr val="F26B43"/>
          </p15:clr>
        </p15:guide>
        <p15:guide id="12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649288" y="1794134"/>
            <a:ext cx="7991475" cy="4017748"/>
            <a:chOff x="650875" y="1906363"/>
            <a:chExt cx="7991475" cy="4042393"/>
          </a:xfrm>
        </p:grpSpPr>
        <p:sp>
          <p:nvSpPr>
            <p:cNvPr id="21" name="Rechteck 3"/>
            <p:cNvSpPr/>
            <p:nvPr/>
          </p:nvSpPr>
          <p:spPr>
            <a:xfrm>
              <a:off x="650875" y="1906363"/>
              <a:ext cx="3889375" cy="38914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VALOR E VANTAGENS</a:t>
              </a:r>
            </a:p>
          </p:txBody>
        </p:sp>
        <p:sp>
          <p:nvSpPr>
            <p:cNvPr id="22" name="Rechteck 4"/>
            <p:cNvSpPr>
              <a:spLocks/>
            </p:cNvSpPr>
            <p:nvPr/>
          </p:nvSpPr>
          <p:spPr>
            <a:xfrm>
              <a:off x="650875" y="2295507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echteck 11"/>
            <p:cNvSpPr/>
            <p:nvPr/>
          </p:nvSpPr>
          <p:spPr>
            <a:xfrm>
              <a:off x="4752975" y="1906524"/>
              <a:ext cx="3889375" cy="38898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marR="0" lvl="0" indent="-19050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E64B00"/>
                </a:buClr>
                <a:buSzTx/>
                <a:buFontTx/>
                <a:buNone/>
                <a:tabLst/>
                <a:defRPr/>
              </a:pPr>
              <a:r>
                <a:rPr kumimoji="0" lang="de-CH" altLang="de-DE" sz="1400" b="1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DESCRIÇÃO</a:t>
              </a:r>
              <a:endParaRPr kumimoji="0" lang="pt-BR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" name="Rechteck 12"/>
            <p:cNvSpPr>
              <a:spLocks/>
            </p:cNvSpPr>
            <p:nvPr/>
          </p:nvSpPr>
          <p:spPr>
            <a:xfrm>
              <a:off x="4752975" y="2295508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charset="-122"/>
                <a:cs typeface="+mn-cs"/>
              </a:endParaRPr>
            </a:p>
          </p:txBody>
        </p:sp>
      </p:grpSp>
      <p:graphicFrame>
        <p:nvGraphicFramePr>
          <p:cNvPr id="19458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9458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Reduza o consumo de água e vapor de seu equipamento</a:t>
            </a:r>
            <a:endParaRPr lang="pt-BR" altLang="fr-FR" dirty="0"/>
          </a:p>
        </p:txBody>
      </p:sp>
      <p:sp>
        <p:nvSpPr>
          <p:cNvPr id="1947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49288" y="1463930"/>
            <a:ext cx="7997825" cy="307975"/>
          </a:xfrm>
        </p:spPr>
        <p:txBody>
          <a:bodyPr/>
          <a:lstStyle/>
          <a:p>
            <a:r>
              <a:rPr lang="en-US" b="1" dirty="0"/>
              <a:t>PR</a:t>
            </a:r>
            <a:r>
              <a:rPr dirty="0"/>
              <a:t>ediction </a:t>
            </a:r>
            <a:r>
              <a:rPr lang="en-US" b="1" dirty="0"/>
              <a:t>IN</a:t>
            </a:r>
            <a:r>
              <a:rPr dirty="0"/>
              <a:t> </a:t>
            </a:r>
            <a:r>
              <a:rPr lang="en-US" b="1" dirty="0"/>
              <a:t>C</a:t>
            </a:r>
            <a:r>
              <a:rPr dirty="0"/>
              <a:t>ontrol </a:t>
            </a:r>
            <a:r>
              <a:rPr lang="en-US" b="1" dirty="0"/>
              <a:t>E</a:t>
            </a:r>
            <a:r>
              <a:rPr dirty="0"/>
              <a:t>quation – Sistema de controle Plus</a:t>
            </a:r>
            <a:endParaRPr lang="pt-BR" altLang="fr-FR" dirty="0"/>
          </a:p>
        </p:txBody>
      </p:sp>
      <p:sp>
        <p:nvSpPr>
          <p:cNvPr id="19478" name="Text Placeholder 2"/>
          <p:cNvSpPr txBox="1">
            <a:spLocks/>
          </p:cNvSpPr>
          <p:nvPr/>
        </p:nvSpPr>
        <p:spPr bwMode="auto">
          <a:xfrm>
            <a:off x="647700" y="5901302"/>
            <a:ext cx="79787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00" kern="0" dirty="0"/>
              <a:t>Valor: Eficiência, otimização de </a:t>
            </a:r>
            <a:r>
              <a:rPr lang="en-US" sz="800" kern="0" dirty="0" err="1"/>
              <a:t>custos</a:t>
            </a:r>
            <a:r>
              <a:rPr lang="en-US" sz="800" kern="0" dirty="0"/>
              <a:t>, </a:t>
            </a:r>
            <a:r>
              <a:rPr lang="en-US" sz="800" kern="0" dirty="0" err="1"/>
              <a:t>sustentabilidade</a:t>
            </a:r>
            <a:endParaRPr lang="pt-BR" sz="800" kern="0" dirty="0"/>
          </a:p>
          <a:p>
            <a:r>
              <a:rPr lang="en-US" sz="800" kern="0" dirty="0"/>
              <a:t>Equipamento: Pasteurizador</a:t>
            </a:r>
          </a:p>
          <a:p>
            <a:r>
              <a:rPr lang="en-US" sz="800" kern="0" dirty="0" err="1"/>
              <a:t>Catálogo</a:t>
            </a:r>
            <a:r>
              <a:rPr lang="en-US" sz="800" kern="0" dirty="0"/>
              <a:t> </a:t>
            </a:r>
            <a:r>
              <a:rPr lang="en-US" sz="800" kern="0" dirty="0" err="1"/>
              <a:t>código</a:t>
            </a:r>
            <a:r>
              <a:rPr lang="en-US" sz="800" kern="0" dirty="0"/>
              <a:t>: VRP-023</a:t>
            </a:r>
          </a:p>
        </p:txBody>
      </p:sp>
      <p:sp>
        <p:nvSpPr>
          <p:cNvPr id="19479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altLang="fr-FR" sz="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" y="2259384"/>
            <a:ext cx="38909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en-US" sz="1050" b="1" dirty="0"/>
              <a:t>Manutenção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As operações de manutenção de rotina são facilitadas.</a:t>
            </a:r>
          </a:p>
          <a:p>
            <a:pPr>
              <a:buClr>
                <a:schemeClr val="accent4"/>
              </a:buClr>
            </a:pPr>
            <a:r>
              <a:rPr lang="en-US" sz="1050" b="1" dirty="0"/>
              <a:t>Segurança e ergonomia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Lista de alarmes e mensagens.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Fácil operação da máquina pelo painel de controle.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“Senha” pessoal com diferentes funcionalidades.</a:t>
            </a:r>
          </a:p>
          <a:p>
            <a:pPr>
              <a:buClr>
                <a:schemeClr val="accent4"/>
              </a:buClr>
            </a:pPr>
            <a:r>
              <a:rPr lang="en-US" sz="1050" b="1" dirty="0"/>
              <a:t>Produtividade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Redução dos custos de consumo de água de abastecimento.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Redução dos custos de consumo de vapor.</a:t>
            </a:r>
          </a:p>
          <a:p>
            <a:pPr>
              <a:buClr>
                <a:schemeClr val="accent4"/>
              </a:buClr>
            </a:pPr>
            <a:r>
              <a:rPr lang="en-US" sz="1050" b="1" dirty="0"/>
              <a:t>Flexibilidade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Possibilidade de trocas de formato rápidas.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Possibilidade de definir os parâmetros de funcionalidade da máquina.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4C1F8-6FC3-4515-B08E-1A90733BAFE7}"/>
              </a:ext>
            </a:extLst>
          </p:cNvPr>
          <p:cNvSpPr/>
          <p:nvPr/>
        </p:nvSpPr>
        <p:spPr>
          <a:xfrm>
            <a:off x="4817276" y="2259383"/>
            <a:ext cx="38234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>
              <a:buClr>
                <a:schemeClr val="accent4"/>
              </a:buClr>
            </a:pPr>
            <a:r>
              <a:rPr lang="en-US" sz="1000" dirty="0"/>
              <a:t>Controle eficiente da unidade de pasteurização (PU):</a:t>
            </a:r>
          </a:p>
          <a:p>
            <a:pPr marL="628650" lvl="1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NENHUM produto com pasteurização insuficiente. </a:t>
            </a:r>
          </a:p>
          <a:p>
            <a:pPr marL="628650" lvl="1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Sobrecarga mínima das Pus: definição e limitação de pasteurização excessiva.</a:t>
            </a:r>
            <a:r>
              <a:rPr dirty="0"/>
              <a:t> </a:t>
            </a:r>
          </a:p>
          <a:p>
            <a:pPr marL="628650" lvl="1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Obtenção do “Efeito de Morte”.</a:t>
            </a:r>
          </a:p>
          <a:p>
            <a:pPr lvl="1">
              <a:buClr>
                <a:schemeClr val="accent4"/>
              </a:buClr>
            </a:pPr>
            <a:endParaRPr lang="pt-BR" sz="1000" dirty="0"/>
          </a:p>
          <a:p>
            <a:pPr marL="85725" lvl="1">
              <a:buClr>
                <a:schemeClr val="accent4"/>
              </a:buClr>
            </a:pPr>
            <a:r>
              <a:rPr lang="en-US" sz="1000" dirty="0"/>
              <a:t>Controle eficiente da temperatura de saída do produto.</a:t>
            </a:r>
          </a:p>
          <a:p>
            <a:pPr lvl="1">
              <a:buClr>
                <a:schemeClr val="accent4"/>
              </a:buClr>
            </a:pPr>
            <a:endParaRPr lang="pt-BR" sz="1000" dirty="0"/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1000" dirty="0"/>
              <a:t>Função facilmente ajustável.</a:t>
            </a: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Precisão dos parâmetros da receita para cada tamanho.</a:t>
            </a: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Aquisição de dados de produção.</a:t>
            </a: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Relatórios claros e completos.</a:t>
            </a:r>
            <a:endParaRPr lang="pt-BR" sz="1000" dirty="0"/>
          </a:p>
        </p:txBody>
      </p:sp>
      <p:pic>
        <p:nvPicPr>
          <p:cNvPr id="16" name="Immagine 1">
            <a:extLst>
              <a:ext uri="{FF2B5EF4-FFF2-40B4-BE49-F238E27FC236}">
                <a16:creationId xmlns:a16="http://schemas.microsoft.com/office/drawing/2014/main" id="{7ABECAA7-E588-48A4-AC4E-CC29DF107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2840" y="4395212"/>
            <a:ext cx="1632357" cy="121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194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SLIDE_COUNT" val="5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NewGeboCermex_Template_4x3_v10_FINAL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GeboCermex_Template_4x3_v10_FINAL.potx" id="{40843EB2-E077-49DA-961C-E3E6AA04AB3C}" vid="{D02E4197-38B6-451C-BC78-F167F6199CD7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NewGeboCermex_PPT_template_long</Template>
  <TotalTime>0</TotalTime>
  <Words>182</Words>
  <Application>Microsoft Office PowerPoint</Application>
  <PresentationFormat>Affichage à l'écran (4:3)</PresentationFormat>
  <Paragraphs>30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宋体</vt:lpstr>
      <vt:lpstr>Arial</vt:lpstr>
      <vt:lpstr>Wingdings</vt:lpstr>
      <vt:lpstr>1_NewGeboCermex_Template_4x3_v10_FINAL</vt:lpstr>
      <vt:lpstr>think-cell Folie</vt:lpstr>
      <vt:lpstr>Reduza o consumo de água e vapor de seu equipamento</vt:lpstr>
    </vt:vector>
  </TitlesOfParts>
  <Company>GeboCermex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Lightweight funnel</dc:title>
  <dc:creator>Claudio POMO</dc:creator>
  <cp:lastModifiedBy>Sorega, Dan</cp:lastModifiedBy>
  <cp:revision>15</cp:revision>
  <cp:lastPrinted>2017-05-19T07:45:48Z</cp:lastPrinted>
  <dcterms:created xsi:type="dcterms:W3CDTF">2018-01-25T16:00:18Z</dcterms:created>
  <dcterms:modified xsi:type="dcterms:W3CDTF">2019-11-27T13:29:40Z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Owner">
    <vt:lpwstr>107200@sidel.com</vt:lpwstr>
  </property>
  <property fmtid="{D5CDD505-2E9C-101B-9397-08002B2CF9AE}" pid="7" name="MSIP_Label_94480757-a570-4f64-84e7-c5b3ffe9d573_SetDate">
    <vt:lpwstr>2019-11-27T13:29:39.9035447Z</vt:lpwstr>
  </property>
  <property fmtid="{D5CDD505-2E9C-101B-9397-08002B2CF9AE}" pid="8" name="MSIP_Label_94480757-a570-4f64-84e7-c5b3ffe9d573_Name">
    <vt:lpwstr>General</vt:lpwstr>
  </property>
  <property fmtid="{D5CDD505-2E9C-101B-9397-08002B2CF9AE}" pid="9" name="MSIP_Label_94480757-a570-4f64-84e7-c5b3ffe9d573_Application">
    <vt:lpwstr>Microsoft Azure Information Protection</vt:lpwstr>
  </property>
  <property fmtid="{D5CDD505-2E9C-101B-9397-08002B2CF9AE}" pid="10" name="MSIP_Label_94480757-a570-4f64-84e7-c5b3ffe9d573_Extended_MSFT_Method">
    <vt:lpwstr>Automatic</vt:lpwstr>
  </property>
  <property fmtid="{D5CDD505-2E9C-101B-9397-08002B2CF9AE}" pid="11" name="MSIP_Label_e35bb0a3-90cf-41a8-939e-500b35438edf_Enabled">
    <vt:lpwstr>True</vt:lpwstr>
  </property>
  <property fmtid="{D5CDD505-2E9C-101B-9397-08002B2CF9AE}" pid="12" name="MSIP_Label_e35bb0a3-90cf-41a8-939e-500b35438edf_SiteId">
    <vt:lpwstr>2390cbd1-e663-4321-bc93-ba298637ce52</vt:lpwstr>
  </property>
  <property fmtid="{D5CDD505-2E9C-101B-9397-08002B2CF9AE}" pid="13" name="MSIP_Label_e35bb0a3-90cf-41a8-939e-500b35438edf_Owner">
    <vt:lpwstr>107200@sidel.com</vt:lpwstr>
  </property>
  <property fmtid="{D5CDD505-2E9C-101B-9397-08002B2CF9AE}" pid="14" name="MSIP_Label_e35bb0a3-90cf-41a8-939e-500b35438edf_SetDate">
    <vt:lpwstr>2018-03-23T13:30:01.5933707+01:00</vt:lpwstr>
  </property>
  <property fmtid="{D5CDD505-2E9C-101B-9397-08002B2CF9AE}" pid="15" name="MSIP_Label_e35bb0a3-90cf-41a8-939e-500b35438edf_Name">
    <vt:lpwstr>Sidel-Confidential</vt:lpwstr>
  </property>
  <property fmtid="{D5CDD505-2E9C-101B-9397-08002B2CF9AE}" pid="16" name="MSIP_Label_e35bb0a3-90cf-41a8-939e-500b35438edf_Application">
    <vt:lpwstr>Microsoft Azure Information Protection</vt:lpwstr>
  </property>
  <property fmtid="{D5CDD505-2E9C-101B-9397-08002B2CF9AE}" pid="17" name="MSIP_Label_e35bb0a3-90cf-41a8-939e-500b35438edf_Extended_MSFT_Method">
    <vt:lpwstr>Automatic</vt:lpwstr>
  </property>
  <property fmtid="{D5CDD505-2E9C-101B-9397-08002B2CF9AE}" pid="18" name="MSIP_Label_06263584-a2fa-494a-b6ac-a3eeadb86bd0_Enabled">
    <vt:lpwstr>True</vt:lpwstr>
  </property>
  <property fmtid="{D5CDD505-2E9C-101B-9397-08002B2CF9AE}" pid="19" name="MSIP_Label_06263584-a2fa-494a-b6ac-a3eeadb86bd0_SiteId">
    <vt:lpwstr>2390cbd1-e663-4321-bc93-ba298637ce52</vt:lpwstr>
  </property>
  <property fmtid="{D5CDD505-2E9C-101B-9397-08002B2CF9AE}" pid="20" name="MSIP_Label_06263584-a2fa-494a-b6ac-a3eeadb86bd0_Owner">
    <vt:lpwstr>107200@sidel.com</vt:lpwstr>
  </property>
  <property fmtid="{D5CDD505-2E9C-101B-9397-08002B2CF9AE}" pid="21" name="MSIP_Label_06263584-a2fa-494a-b6ac-a3eeadb86bd0_SetDate">
    <vt:lpwstr>2018-03-23T13:30:01.5933707+01:00</vt:lpwstr>
  </property>
  <property fmtid="{D5CDD505-2E9C-101B-9397-08002B2CF9AE}" pid="22" name="MSIP_Label_06263584-a2fa-494a-b6ac-a3eeadb86bd0_Name">
    <vt:lpwstr>Internal</vt:lpwstr>
  </property>
  <property fmtid="{D5CDD505-2E9C-101B-9397-08002B2CF9AE}" pid="23" name="MSIP_Label_06263584-a2fa-494a-b6ac-a3eeadb86bd0_Application">
    <vt:lpwstr>Microsoft Azure Information Protection</vt:lpwstr>
  </property>
  <property fmtid="{D5CDD505-2E9C-101B-9397-08002B2CF9AE}" pid="24" name="MSIP_Label_06263584-a2fa-494a-b6ac-a3eeadb86bd0_Extended_MSFT_Method">
    <vt:lpwstr>Automatic</vt:lpwstr>
  </property>
  <property fmtid="{D5CDD505-2E9C-101B-9397-08002B2CF9AE}" pid="25" name="Sensitivity">
    <vt:lpwstr>General Sidel-Confidential Internal</vt:lpwstr>
  </property>
</Properties>
</file>