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64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0028"/>
    <a:srgbClr val="E7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7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min, Lionel" userId="70f991df-9a20-4e7c-b3a0-a5e8a435216e" providerId="ADAL" clId="{81073F6F-8C49-407A-A762-AFBD2BB08763}"/>
    <pc:docChg chg="modSld">
      <pc:chgData name="Chemin, Lionel" userId="70f991df-9a20-4e7c-b3a0-a5e8a435216e" providerId="ADAL" clId="{81073F6F-8C49-407A-A762-AFBD2BB08763}" dt="2025-06-04T13:13:44.634" v="1" actId="20577"/>
      <pc:docMkLst>
        <pc:docMk/>
      </pc:docMkLst>
      <pc:sldChg chg="modSp mod">
        <pc:chgData name="Chemin, Lionel" userId="70f991df-9a20-4e7c-b3a0-a5e8a435216e" providerId="ADAL" clId="{81073F6F-8C49-407A-A762-AFBD2BB08763}" dt="2025-06-04T13:13:38.412" v="0" actId="20577"/>
        <pc:sldMkLst>
          <pc:docMk/>
          <pc:sldMk cId="3397401619" sldId="257"/>
        </pc:sldMkLst>
        <pc:spChg chg="mod">
          <ac:chgData name="Chemin, Lionel" userId="70f991df-9a20-4e7c-b3a0-a5e8a435216e" providerId="ADAL" clId="{81073F6F-8C49-407A-A762-AFBD2BB08763}" dt="2025-06-04T13:13:38.412" v="0" actId="20577"/>
          <ac:spMkLst>
            <pc:docMk/>
            <pc:sldMk cId="3397401619" sldId="257"/>
            <ac:spMk id="5" creationId="{8B25434D-0EE0-5CA3-194D-DFCF1A29AD94}"/>
          </ac:spMkLst>
        </pc:spChg>
      </pc:sldChg>
      <pc:sldChg chg="modSp mod">
        <pc:chgData name="Chemin, Lionel" userId="70f991df-9a20-4e7c-b3a0-a5e8a435216e" providerId="ADAL" clId="{81073F6F-8C49-407A-A762-AFBD2BB08763}" dt="2025-06-04T13:13:44.634" v="1" actId="20577"/>
        <pc:sldMkLst>
          <pc:docMk/>
          <pc:sldMk cId="3838565242" sldId="264"/>
        </pc:sldMkLst>
        <pc:spChg chg="mod">
          <ac:chgData name="Chemin, Lionel" userId="70f991df-9a20-4e7c-b3a0-a5e8a435216e" providerId="ADAL" clId="{81073F6F-8C49-407A-A762-AFBD2BB08763}" dt="2025-06-04T13:13:44.634" v="1" actId="20577"/>
          <ac:spMkLst>
            <pc:docMk/>
            <pc:sldMk cId="3838565242" sldId="264"/>
            <ac:spMk id="4" creationId="{4B804B31-871A-D681-ECCC-6AD7A299CC49}"/>
          </ac:spMkLst>
        </pc:spChg>
      </pc:sldChg>
    </pc:docChg>
  </pc:docChgLst>
  <pc:docChgLst>
    <pc:chgData name="Chemin, Lionel" userId="70f991df-9a20-4e7c-b3a0-a5e8a435216e" providerId="ADAL" clId="{B4787302-EC0C-40FC-9692-F4482ED0EFA6}"/>
    <pc:docChg chg="delSld modSld">
      <pc:chgData name="Chemin, Lionel" userId="70f991df-9a20-4e7c-b3a0-a5e8a435216e" providerId="ADAL" clId="{B4787302-EC0C-40FC-9692-F4482ED0EFA6}" dt="2025-05-07T13:57:48.776" v="9"/>
      <pc:docMkLst>
        <pc:docMk/>
      </pc:docMkLst>
      <pc:sldChg chg="del">
        <pc:chgData name="Chemin, Lionel" userId="70f991df-9a20-4e7c-b3a0-a5e8a435216e" providerId="ADAL" clId="{B4787302-EC0C-40FC-9692-F4482ED0EFA6}" dt="2025-05-07T13:52:03.230" v="0" actId="2696"/>
        <pc:sldMkLst>
          <pc:docMk/>
          <pc:sldMk cId="4193791004" sldId="256"/>
        </pc:sldMkLst>
      </pc:sldChg>
      <pc:sldChg chg="addSp modSp mod">
        <pc:chgData name="Chemin, Lionel" userId="70f991df-9a20-4e7c-b3a0-a5e8a435216e" providerId="ADAL" clId="{B4787302-EC0C-40FC-9692-F4482ED0EFA6}" dt="2025-05-07T13:57:31.920" v="8" actId="20577"/>
        <pc:sldMkLst>
          <pc:docMk/>
          <pc:sldMk cId="3397401619" sldId="257"/>
        </pc:sldMkLst>
        <pc:spChg chg="add mod">
          <ac:chgData name="Chemin, Lionel" userId="70f991df-9a20-4e7c-b3a0-a5e8a435216e" providerId="ADAL" clId="{B4787302-EC0C-40FC-9692-F4482ED0EFA6}" dt="2025-05-07T13:57:31.920" v="8" actId="20577"/>
          <ac:spMkLst>
            <pc:docMk/>
            <pc:sldMk cId="3397401619" sldId="257"/>
            <ac:spMk id="5" creationId="{8B25434D-0EE0-5CA3-194D-DFCF1A29AD94}"/>
          </ac:spMkLst>
        </pc:spChg>
      </pc:sldChg>
      <pc:sldChg chg="del">
        <pc:chgData name="Chemin, Lionel" userId="70f991df-9a20-4e7c-b3a0-a5e8a435216e" providerId="ADAL" clId="{B4787302-EC0C-40FC-9692-F4482ED0EFA6}" dt="2025-05-07T13:52:19.012" v="1" actId="47"/>
        <pc:sldMkLst>
          <pc:docMk/>
          <pc:sldMk cId="4216659229" sldId="258"/>
        </pc:sldMkLst>
      </pc:sldChg>
      <pc:sldChg chg="del">
        <pc:chgData name="Chemin, Lionel" userId="70f991df-9a20-4e7c-b3a0-a5e8a435216e" providerId="ADAL" clId="{B4787302-EC0C-40FC-9692-F4482ED0EFA6}" dt="2025-05-07T13:52:19.012" v="1" actId="47"/>
        <pc:sldMkLst>
          <pc:docMk/>
          <pc:sldMk cId="2565520280" sldId="259"/>
        </pc:sldMkLst>
      </pc:sldChg>
      <pc:sldChg chg="del">
        <pc:chgData name="Chemin, Lionel" userId="70f991df-9a20-4e7c-b3a0-a5e8a435216e" providerId="ADAL" clId="{B4787302-EC0C-40FC-9692-F4482ED0EFA6}" dt="2025-05-07T13:52:19.012" v="1" actId="47"/>
        <pc:sldMkLst>
          <pc:docMk/>
          <pc:sldMk cId="250784796" sldId="260"/>
        </pc:sldMkLst>
      </pc:sldChg>
      <pc:sldChg chg="del">
        <pc:chgData name="Chemin, Lionel" userId="70f991df-9a20-4e7c-b3a0-a5e8a435216e" providerId="ADAL" clId="{B4787302-EC0C-40FC-9692-F4482ED0EFA6}" dt="2025-05-07T13:52:19.012" v="1" actId="47"/>
        <pc:sldMkLst>
          <pc:docMk/>
          <pc:sldMk cId="2220894089" sldId="261"/>
        </pc:sldMkLst>
      </pc:sldChg>
      <pc:sldChg chg="del">
        <pc:chgData name="Chemin, Lionel" userId="70f991df-9a20-4e7c-b3a0-a5e8a435216e" providerId="ADAL" clId="{B4787302-EC0C-40FC-9692-F4482ED0EFA6}" dt="2025-05-07T13:52:19.012" v="1" actId="47"/>
        <pc:sldMkLst>
          <pc:docMk/>
          <pc:sldMk cId="1608725399" sldId="262"/>
        </pc:sldMkLst>
      </pc:sldChg>
      <pc:sldChg chg="del">
        <pc:chgData name="Chemin, Lionel" userId="70f991df-9a20-4e7c-b3a0-a5e8a435216e" providerId="ADAL" clId="{B4787302-EC0C-40FC-9692-F4482ED0EFA6}" dt="2025-05-07T13:52:19.012" v="1" actId="47"/>
        <pc:sldMkLst>
          <pc:docMk/>
          <pc:sldMk cId="3615224293" sldId="263"/>
        </pc:sldMkLst>
      </pc:sldChg>
      <pc:sldChg chg="addSp modSp">
        <pc:chgData name="Chemin, Lionel" userId="70f991df-9a20-4e7c-b3a0-a5e8a435216e" providerId="ADAL" clId="{B4787302-EC0C-40FC-9692-F4482ED0EFA6}" dt="2025-05-07T13:57:48.776" v="9"/>
        <pc:sldMkLst>
          <pc:docMk/>
          <pc:sldMk cId="3838565242" sldId="264"/>
        </pc:sldMkLst>
        <pc:spChg chg="add mod">
          <ac:chgData name="Chemin, Lionel" userId="70f991df-9a20-4e7c-b3a0-a5e8a435216e" providerId="ADAL" clId="{B4787302-EC0C-40FC-9692-F4482ED0EFA6}" dt="2025-05-07T13:57:48.776" v="9"/>
          <ac:spMkLst>
            <pc:docMk/>
            <pc:sldMk cId="3838565242" sldId="264"/>
            <ac:spMk id="4" creationId="{4B804B31-871A-D681-ECCC-6AD7A299CC49}"/>
          </ac:spMkLst>
        </pc:spChg>
      </pc:sldChg>
      <pc:sldChg chg="del">
        <pc:chgData name="Chemin, Lionel" userId="70f991df-9a20-4e7c-b3a0-a5e8a435216e" providerId="ADAL" clId="{B4787302-EC0C-40FC-9692-F4482ED0EFA6}" dt="2025-05-07T13:52:19.012" v="1" actId="47"/>
        <pc:sldMkLst>
          <pc:docMk/>
          <pc:sldMk cId="837817044" sldId="265"/>
        </pc:sldMkLst>
      </pc:sldChg>
      <pc:sldChg chg="del">
        <pc:chgData name="Chemin, Lionel" userId="70f991df-9a20-4e7c-b3a0-a5e8a435216e" providerId="ADAL" clId="{B4787302-EC0C-40FC-9692-F4482ED0EFA6}" dt="2025-05-07T13:52:19.012" v="1" actId="47"/>
        <pc:sldMkLst>
          <pc:docMk/>
          <pc:sldMk cId="2883799977" sldId="266"/>
        </pc:sldMkLst>
      </pc:sldChg>
      <pc:sldChg chg="del">
        <pc:chgData name="Chemin, Lionel" userId="70f991df-9a20-4e7c-b3a0-a5e8a435216e" providerId="ADAL" clId="{B4787302-EC0C-40FC-9692-F4482ED0EFA6}" dt="2025-05-07T13:52:19.012" v="1" actId="47"/>
        <pc:sldMkLst>
          <pc:docMk/>
          <pc:sldMk cId="662516384" sldId="267"/>
        </pc:sldMkLst>
      </pc:sldChg>
      <pc:sldChg chg="del">
        <pc:chgData name="Chemin, Lionel" userId="70f991df-9a20-4e7c-b3a0-a5e8a435216e" providerId="ADAL" clId="{B4787302-EC0C-40FC-9692-F4482ED0EFA6}" dt="2025-05-07T13:52:19.012" v="1" actId="47"/>
        <pc:sldMkLst>
          <pc:docMk/>
          <pc:sldMk cId="3012464078" sldId="268"/>
        </pc:sldMkLst>
      </pc:sldChg>
      <pc:sldChg chg="del">
        <pc:chgData name="Chemin, Lionel" userId="70f991df-9a20-4e7c-b3a0-a5e8a435216e" providerId="ADAL" clId="{B4787302-EC0C-40FC-9692-F4482ED0EFA6}" dt="2025-05-07T13:52:19.012" v="1" actId="47"/>
        <pc:sldMkLst>
          <pc:docMk/>
          <pc:sldMk cId="94531062" sldId="269"/>
        </pc:sldMkLst>
      </pc:sldChg>
      <pc:sldChg chg="del">
        <pc:chgData name="Chemin, Lionel" userId="70f991df-9a20-4e7c-b3a0-a5e8a435216e" providerId="ADAL" clId="{B4787302-EC0C-40FC-9692-F4482ED0EFA6}" dt="2025-05-07T13:52:19.012" v="1" actId="47"/>
        <pc:sldMkLst>
          <pc:docMk/>
          <pc:sldMk cId="797587895" sldId="270"/>
        </pc:sldMkLst>
      </pc:sldChg>
      <pc:sldChg chg="del">
        <pc:chgData name="Chemin, Lionel" userId="70f991df-9a20-4e7c-b3a0-a5e8a435216e" providerId="ADAL" clId="{B4787302-EC0C-40FC-9692-F4482ED0EFA6}" dt="2025-05-07T13:52:19.012" v="1" actId="47"/>
        <pc:sldMkLst>
          <pc:docMk/>
          <pc:sldMk cId="2492051263" sldId="271"/>
        </pc:sldMkLst>
      </pc:sldChg>
      <pc:sldChg chg="del">
        <pc:chgData name="Chemin, Lionel" userId="70f991df-9a20-4e7c-b3a0-a5e8a435216e" providerId="ADAL" clId="{B4787302-EC0C-40FC-9692-F4482ED0EFA6}" dt="2025-05-07T13:52:19.012" v="1" actId="47"/>
        <pc:sldMkLst>
          <pc:docMk/>
          <pc:sldMk cId="2744992481" sldId="272"/>
        </pc:sldMkLst>
      </pc:sldChg>
      <pc:sldChg chg="del">
        <pc:chgData name="Chemin, Lionel" userId="70f991df-9a20-4e7c-b3a0-a5e8a435216e" providerId="ADAL" clId="{B4787302-EC0C-40FC-9692-F4482ED0EFA6}" dt="2025-05-07T13:52:19.012" v="1" actId="47"/>
        <pc:sldMkLst>
          <pc:docMk/>
          <pc:sldMk cId="668198851" sldId="273"/>
        </pc:sldMkLst>
      </pc:sldChg>
      <pc:sldChg chg="del">
        <pc:chgData name="Chemin, Lionel" userId="70f991df-9a20-4e7c-b3a0-a5e8a435216e" providerId="ADAL" clId="{B4787302-EC0C-40FC-9692-F4482ED0EFA6}" dt="2025-05-07T13:52:19.012" v="1" actId="47"/>
        <pc:sldMkLst>
          <pc:docMk/>
          <pc:sldMk cId="2193224111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24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7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34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51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9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4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22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9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5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8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0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9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62D28B0-096D-D35E-8480-2F192B64945A}"/>
              </a:ext>
            </a:extLst>
          </p:cNvPr>
          <p:cNvSpPr txBox="1">
            <a:spLocks/>
          </p:cNvSpPr>
          <p:nvPr/>
        </p:nvSpPr>
        <p:spPr>
          <a:xfrm>
            <a:off x="7685907" y="3985990"/>
            <a:ext cx="4043233" cy="2812778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Product integrity</a:t>
            </a:r>
          </a:p>
          <a:p>
            <a:pPr marL="0" indent="0">
              <a:buNone/>
            </a:pPr>
            <a:r>
              <a:rPr lang="en-US" i="0" dirty="0">
                <a:solidFill>
                  <a:srgbClr val="242424"/>
                </a:solidFill>
                <a:effectLst/>
              </a:rPr>
              <a:t>Reduced risks of contamination due to oil drips</a:t>
            </a:r>
            <a:endParaRPr lang="en-US" dirty="0"/>
          </a:p>
          <a:p>
            <a:pPr marL="0" indent="0">
              <a:buNone/>
            </a:pPr>
            <a:r>
              <a:rPr lang="en-US" b="0" i="0" dirty="0">
                <a:solidFill>
                  <a:srgbClr val="242424"/>
                </a:solidFill>
                <a:effectLst/>
              </a:rPr>
              <a:t>No more lubricants in the critical points of the capping area</a:t>
            </a:r>
            <a:endParaRPr lang="en-US" dirty="0"/>
          </a:p>
          <a:p>
            <a:r>
              <a:rPr lang="en-US" b="1" dirty="0"/>
              <a:t>Process efficiency</a:t>
            </a:r>
          </a:p>
          <a:p>
            <a:pPr marL="0" indent="0">
              <a:buNone/>
            </a:pPr>
            <a:r>
              <a:rPr lang="en-US" i="0" dirty="0">
                <a:solidFill>
                  <a:srgbClr val="242424"/>
                </a:solidFill>
                <a:effectLst/>
              </a:rPr>
              <a:t>Fitted for high and low outputs </a:t>
            </a:r>
            <a:endParaRPr lang="en-US" dirty="0"/>
          </a:p>
          <a:p>
            <a:pPr marL="0" indent="0">
              <a:buNone/>
            </a:pPr>
            <a:r>
              <a:rPr lang="en-US" i="0" dirty="0">
                <a:solidFill>
                  <a:srgbClr val="242424"/>
                </a:solidFill>
                <a:effectLst/>
              </a:rPr>
              <a:t>Guide on two bearings for a perfect alignment of caps and neck finish</a:t>
            </a:r>
            <a:endParaRPr lang="en-US" dirty="0"/>
          </a:p>
          <a:p>
            <a:r>
              <a:rPr lang="en-US" b="1" dirty="0"/>
              <a:t>Reduced maintenance</a:t>
            </a:r>
          </a:p>
          <a:p>
            <a:pPr marL="0" indent="0">
              <a:buNone/>
            </a:pPr>
            <a:r>
              <a:rPr lang="en-US" i="0" dirty="0">
                <a:solidFill>
                  <a:srgbClr val="242424"/>
                </a:solidFill>
                <a:effectLst/>
              </a:rPr>
              <a:t>No grease purchase or inventory management</a:t>
            </a:r>
            <a:endParaRPr lang="en-US" dirty="0"/>
          </a:p>
          <a:p>
            <a:pPr marL="0" indent="0">
              <a:buNone/>
            </a:pPr>
            <a:r>
              <a:rPr lang="en-US" i="0" dirty="0">
                <a:solidFill>
                  <a:srgbClr val="242424"/>
                </a:solidFill>
                <a:effectLst/>
              </a:rPr>
              <a:t>- 1h30 maintenance time /week for greasing. Performance measured on customer site.</a:t>
            </a:r>
            <a:endParaRPr lang="en-US" dirty="0"/>
          </a:p>
          <a:p>
            <a:r>
              <a:rPr lang="en-US" b="1" dirty="0"/>
              <a:t>Machine performance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242424"/>
                </a:solidFill>
                <a:effectLst/>
              </a:rPr>
              <a:t>Recommended maintenance plan: every 24 month (rings and rollers)</a:t>
            </a:r>
            <a:endParaRPr lang="en-US" dirty="0"/>
          </a:p>
          <a:p>
            <a:pPr algn="just"/>
            <a:endParaRPr lang="en-GB" sz="1400" noProof="1"/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B782813F-3496-38D5-905D-BF224DB6F91E}"/>
              </a:ext>
            </a:extLst>
          </p:cNvPr>
          <p:cNvGrpSpPr/>
          <p:nvPr/>
        </p:nvGrpSpPr>
        <p:grpSpPr>
          <a:xfrm>
            <a:off x="7685907" y="3722478"/>
            <a:ext cx="404024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12810C6C-0112-8A49-891F-CF41C6042719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err="1"/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EE1F40A-E823-952A-9BA1-159DD931E625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>
                  <a:solidFill>
                    <a:schemeClr val="bg1"/>
                  </a:solidFill>
                </a:rPr>
                <a:t>BENEFITS</a:t>
              </a:r>
            </a:p>
          </p:txBody>
        </p:sp>
      </p:grpSp>
      <p:grpSp>
        <p:nvGrpSpPr>
          <p:cNvPr id="49" name="Gruppo 41">
            <a:extLst>
              <a:ext uri="{FF2B5EF4-FFF2-40B4-BE49-F238E27FC236}">
                <a16:creationId xmlns:a16="http://schemas.microsoft.com/office/drawing/2014/main" id="{490ED495-63AE-8B1F-4398-41F98B2EF32B}"/>
              </a:ext>
            </a:extLst>
          </p:cNvPr>
          <p:cNvGrpSpPr/>
          <p:nvPr/>
        </p:nvGrpSpPr>
        <p:grpSpPr>
          <a:xfrm>
            <a:off x="0" y="0"/>
            <a:ext cx="2352565" cy="6858000"/>
            <a:chOff x="-3505" y="0"/>
            <a:chExt cx="2352565" cy="5921128"/>
          </a:xfrm>
        </p:grpSpPr>
        <p:pic>
          <p:nvPicPr>
            <p:cNvPr id="50" name="Immagine 50">
              <a:extLst>
                <a:ext uri="{FF2B5EF4-FFF2-40B4-BE49-F238E27FC236}">
                  <a16:creationId xmlns:a16="http://schemas.microsoft.com/office/drawing/2014/main" id="{6BC40772-D13F-E0CB-2F0E-9240644645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51" name="Immagine 51">
              <a:extLst>
                <a:ext uri="{FF2B5EF4-FFF2-40B4-BE49-F238E27FC236}">
                  <a16:creationId xmlns:a16="http://schemas.microsoft.com/office/drawing/2014/main" id="{70893A48-FCC4-F809-B411-354DA85970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2D983DB6-86B6-2BF3-FCC8-46E7B8EBA5A3}"/>
              </a:ext>
            </a:extLst>
          </p:cNvPr>
          <p:cNvSpPr txBox="1">
            <a:spLocks/>
          </p:cNvSpPr>
          <p:nvPr/>
        </p:nvSpPr>
        <p:spPr>
          <a:xfrm>
            <a:off x="7686722" y="1818322"/>
            <a:ext cx="4037956" cy="1896422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1"/>
              <a:t>The existing lubricated head slide is replaced by a new engineering plastic</a:t>
            </a:r>
          </a:p>
          <a:p>
            <a:pPr algn="just"/>
            <a:r>
              <a:rPr lang="fr-FR" dirty="0">
                <a:cs typeface="Calibri"/>
              </a:rPr>
              <a:t>Food grade </a:t>
            </a:r>
            <a:r>
              <a:rPr lang="fr-FR" dirty="0" err="1">
                <a:cs typeface="Calibri"/>
              </a:rPr>
              <a:t>execution</a:t>
            </a:r>
            <a:endParaRPr lang="en-US" dirty="0">
              <a:ea typeface="Calibri"/>
              <a:cs typeface="Calibri"/>
            </a:endParaRPr>
          </a:p>
          <a:p>
            <a:pPr algn="just"/>
            <a:r>
              <a:rPr lang="en-GB" noProof="1">
                <a:ea typeface="Calibri"/>
                <a:cs typeface="Calibri"/>
              </a:rPr>
              <a:t>For field test 1to3 Lube Free head slide can be installed prior changing all capper</a:t>
            </a:r>
          </a:p>
          <a:p>
            <a:pPr algn="just"/>
            <a:r>
              <a:rPr lang="en-GB" noProof="1">
                <a:ea typeface="Calibri"/>
                <a:cs typeface="Calibri"/>
              </a:rPr>
              <a:t>Slides synthetic bearing need to be remplaced every 12,000 hours</a:t>
            </a:r>
          </a:p>
          <a:p>
            <a:pPr algn="just"/>
            <a:r>
              <a:rPr lang="en-US" dirty="0">
                <a:cs typeface="Calibri"/>
              </a:rPr>
              <a:t>Available for turrets and free standing cappers.</a:t>
            </a:r>
            <a:endParaRPr lang="en-GB" noProof="1">
              <a:cs typeface="Calibri"/>
            </a:endParaRPr>
          </a:p>
          <a:p>
            <a:pPr marL="0" indent="0" algn="just">
              <a:buNone/>
            </a:pPr>
            <a:endParaRPr lang="en-GB" sz="1400" noProof="1">
              <a:ea typeface="Calibri"/>
              <a:cs typeface="Calibri"/>
            </a:endParaRPr>
          </a:p>
          <a:p>
            <a:pPr marL="426085" lvl="4" indent="-107315"/>
            <a:endParaRPr lang="en-GB" dirty="0">
              <a:ea typeface="Calibri"/>
              <a:cs typeface="Calibri"/>
            </a:endParaRPr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AC61FE2B-F443-A0EE-09FE-18283CF93C4A}"/>
              </a:ext>
            </a:extLst>
          </p:cNvPr>
          <p:cNvGrpSpPr/>
          <p:nvPr/>
        </p:nvGrpSpPr>
        <p:grpSpPr>
          <a:xfrm>
            <a:off x="7685907" y="1508048"/>
            <a:ext cx="404024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D88D3AC9-2E60-C411-DBE1-E42194A6EE2F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err="1"/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E5DD7732-363C-F4DA-A84D-B3E8AF3EFD06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DESCRIPTION</a:t>
              </a:r>
            </a:p>
          </p:txBody>
        </p:sp>
      </p:grpSp>
      <p:sp>
        <p:nvSpPr>
          <p:cNvPr id="61" name="Titel 1">
            <a:extLst>
              <a:ext uri="{FF2B5EF4-FFF2-40B4-BE49-F238E27FC236}">
                <a16:creationId xmlns:a16="http://schemas.microsoft.com/office/drawing/2014/main" id="{3E8F08BB-7384-E4FB-4CF7-BFAD3ED739A3}"/>
              </a:ext>
            </a:extLst>
          </p:cNvPr>
          <p:cNvSpPr txBox="1">
            <a:spLocks/>
          </p:cNvSpPr>
          <p:nvPr/>
        </p:nvSpPr>
        <p:spPr>
          <a:xfrm>
            <a:off x="2517287" y="267449"/>
            <a:ext cx="6793158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noProof="1">
                <a:solidFill>
                  <a:srgbClr val="840028"/>
                </a:solidFill>
                <a:cs typeface="Arial"/>
              </a:rPr>
              <a:t>ZALKIN LUBE FREE HEAD SLIDE</a:t>
            </a:r>
            <a:endParaRPr lang="en-GB" sz="3200" b="1" dirty="0">
              <a:solidFill>
                <a:srgbClr val="840028"/>
              </a:solidFill>
              <a:ea typeface="Calibri Light"/>
              <a:cs typeface="Arial" panose="020B0604020202020204" pitchFamily="34" charset="0"/>
            </a:endParaRP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8150B97-541C-BC17-A789-56F8312ED4DB}"/>
              </a:ext>
            </a:extLst>
          </p:cNvPr>
          <p:cNvSpPr txBox="1">
            <a:spLocks/>
          </p:cNvSpPr>
          <p:nvPr/>
        </p:nvSpPr>
        <p:spPr>
          <a:xfrm>
            <a:off x="2517283" y="841370"/>
            <a:ext cx="924550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More hygiene and reduced the maintenance times</a:t>
            </a:r>
          </a:p>
        </p:txBody>
      </p:sp>
      <p:sp>
        <p:nvSpPr>
          <p:cNvPr id="65" name="Segnaposto testo 13">
            <a:extLst>
              <a:ext uri="{FF2B5EF4-FFF2-40B4-BE49-F238E27FC236}">
                <a16:creationId xmlns:a16="http://schemas.microsoft.com/office/drawing/2014/main" id="{6F5CBB1E-7EAD-1268-BE31-C74056578596}"/>
              </a:ext>
            </a:extLst>
          </p:cNvPr>
          <p:cNvSpPr txBox="1">
            <a:spLocks/>
          </p:cNvSpPr>
          <p:nvPr/>
        </p:nvSpPr>
        <p:spPr>
          <a:xfrm>
            <a:off x="199050" y="2415401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1707BAA9-DCA5-5E2B-3C1B-986695A9A3BD}"/>
              </a:ext>
            </a:extLst>
          </p:cNvPr>
          <p:cNvSpPr txBox="1">
            <a:spLocks/>
          </p:cNvSpPr>
          <p:nvPr/>
        </p:nvSpPr>
        <p:spPr>
          <a:xfrm>
            <a:off x="149555" y="1786902"/>
            <a:ext cx="1963125" cy="360123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15 minutes per head slide</a:t>
            </a: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7DE98027-5F83-A5FC-4337-E3E1E304AA6F}"/>
              </a:ext>
            </a:extLst>
          </p:cNvPr>
          <p:cNvSpPr txBox="1"/>
          <p:nvPr/>
        </p:nvSpPr>
        <p:spPr>
          <a:xfrm>
            <a:off x="199050" y="1501368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  <a:cs typeface="Arial"/>
              </a:rPr>
              <a:t>Installation time:</a:t>
            </a:r>
            <a:endParaRPr lang="en-GB" sz="16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25DACCD5-7A73-7525-1A8B-7E787DA1F44B}"/>
              </a:ext>
            </a:extLst>
          </p:cNvPr>
          <p:cNvSpPr txBox="1">
            <a:spLocks/>
          </p:cNvSpPr>
          <p:nvPr/>
        </p:nvSpPr>
        <p:spPr>
          <a:xfrm>
            <a:off x="119984" y="2665214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15 minutes </a:t>
            </a: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93B8876F-D75E-DDD0-807A-A249C3FADAED}"/>
              </a:ext>
            </a:extLst>
          </p:cNvPr>
          <p:cNvSpPr txBox="1"/>
          <p:nvPr/>
        </p:nvSpPr>
        <p:spPr>
          <a:xfrm>
            <a:off x="149555" y="2278871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  <a:cs typeface="Arial"/>
              </a:rPr>
              <a:t>Machine downtime: </a:t>
            </a:r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1FDECD4F-9DF8-6612-491B-34F87349BAA1}"/>
              </a:ext>
            </a:extLst>
          </p:cNvPr>
          <p:cNvSpPr txBox="1"/>
          <p:nvPr/>
        </p:nvSpPr>
        <p:spPr>
          <a:xfrm>
            <a:off x="199050" y="4927275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200" b="1">
                <a:solidFill>
                  <a:schemeClr val="bg1"/>
                </a:solidFill>
                <a:cs typeface="Arial"/>
              </a:rPr>
              <a:t>Can be combined with:</a:t>
            </a:r>
            <a:endParaRPr lang="en-GB" sz="1200" b="1">
              <a:solidFill>
                <a:schemeClr val="bg1"/>
              </a:solidFill>
              <a:cs typeface="Arial"/>
            </a:endParaRP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12EB70C3-9807-83CD-C6D7-8DA816CD10C5}"/>
              </a:ext>
            </a:extLst>
          </p:cNvPr>
          <p:cNvSpPr txBox="1">
            <a:spLocks/>
          </p:cNvSpPr>
          <p:nvPr/>
        </p:nvSpPr>
        <p:spPr>
          <a:xfrm>
            <a:off x="199050" y="6270439"/>
            <a:ext cx="1963125" cy="549169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" indent="-99060">
              <a:buClr>
                <a:srgbClr val="E74B00"/>
              </a:buClr>
            </a:pPr>
            <a:r>
              <a:rPr lang="it-IT" sz="1200" dirty="0"/>
              <a:t>Screw-on capper only</a:t>
            </a:r>
            <a:endParaRPr lang="en-US" sz="1200" dirty="0"/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E443DD28-22B4-64F2-4A99-C128192B85BB}"/>
              </a:ext>
            </a:extLst>
          </p:cNvPr>
          <p:cNvSpPr txBox="1"/>
          <p:nvPr/>
        </p:nvSpPr>
        <p:spPr>
          <a:xfrm>
            <a:off x="199050" y="6042051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Machine application: </a:t>
            </a:r>
          </a:p>
        </p:txBody>
      </p:sp>
      <p:sp>
        <p:nvSpPr>
          <p:cNvPr id="75" name="Segnaposto testo 13">
            <a:extLst>
              <a:ext uri="{FF2B5EF4-FFF2-40B4-BE49-F238E27FC236}">
                <a16:creationId xmlns:a16="http://schemas.microsoft.com/office/drawing/2014/main" id="{ED133E87-7334-5DAE-45D3-5C83D05C9F54}"/>
              </a:ext>
            </a:extLst>
          </p:cNvPr>
          <p:cNvSpPr txBox="1">
            <a:spLocks/>
          </p:cNvSpPr>
          <p:nvPr/>
        </p:nvSpPr>
        <p:spPr>
          <a:xfrm>
            <a:off x="199050" y="5164466"/>
            <a:ext cx="1857903" cy="549169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" indent="-99060">
              <a:buClr>
                <a:srgbClr val="E74B00"/>
              </a:buClr>
            </a:pPr>
            <a:r>
              <a:rPr lang="it-IT" sz="1200" dirty="0"/>
              <a:t>Lube free main cam</a:t>
            </a:r>
          </a:p>
          <a:p>
            <a:pPr marL="99060" indent="-99060">
              <a:buClr>
                <a:srgbClr val="E74B00"/>
              </a:buClr>
            </a:pPr>
            <a:r>
              <a:rPr lang="it-IT" sz="1200" dirty="0">
                <a:ea typeface="Calibri"/>
                <a:cs typeface="Calibri"/>
              </a:rPr>
              <a:t>Watertight heads</a:t>
            </a:r>
          </a:p>
          <a:p>
            <a:pPr marL="99060" indent="-99060">
              <a:buClr>
                <a:srgbClr val="E74B00"/>
              </a:buClr>
            </a:pPr>
            <a:r>
              <a:rPr lang="en-US" sz="1200" dirty="0">
                <a:ea typeface="Calibri"/>
                <a:cs typeface="Calibri"/>
              </a:rPr>
              <a:t>Microparticle extraction system </a:t>
            </a:r>
            <a:endParaRPr lang="it-IT" sz="1200" dirty="0">
              <a:ea typeface="Calibri"/>
              <a:cs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3FFE97D-F0A3-782E-753E-A7428A5CC408}"/>
              </a:ext>
            </a:extLst>
          </p:cNvPr>
          <p:cNvGrpSpPr/>
          <p:nvPr/>
        </p:nvGrpSpPr>
        <p:grpSpPr>
          <a:xfrm>
            <a:off x="9521766" y="294698"/>
            <a:ext cx="2380629" cy="396000"/>
            <a:chOff x="9445566" y="414441"/>
            <a:chExt cx="2380629" cy="396000"/>
          </a:xfrm>
        </p:grpSpPr>
        <p:sp>
          <p:nvSpPr>
            <p:cNvPr id="81" name="Rettangolo arrotondato 79">
              <a:extLst>
                <a:ext uri="{FF2B5EF4-FFF2-40B4-BE49-F238E27FC236}">
                  <a16:creationId xmlns:a16="http://schemas.microsoft.com/office/drawing/2014/main" id="{7F8FF035-9BA4-F3F0-474B-3B8CA92BC57C}"/>
                </a:ext>
              </a:extLst>
            </p:cNvPr>
            <p:cNvSpPr/>
            <p:nvPr/>
          </p:nvSpPr>
          <p:spPr>
            <a:xfrm>
              <a:off x="9445566" y="414441"/>
              <a:ext cx="2380629" cy="396000"/>
            </a:xfrm>
            <a:prstGeom prst="roundRect">
              <a:avLst>
                <a:gd name="adj" fmla="val 50000"/>
              </a:avLst>
            </a:prstGeom>
            <a:solidFill>
              <a:srgbClr val="840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err="1">
                <a:ln>
                  <a:noFill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82" name="Segnaposto testo 71">
              <a:extLst>
                <a:ext uri="{FF2B5EF4-FFF2-40B4-BE49-F238E27FC236}">
                  <a16:creationId xmlns:a16="http://schemas.microsoft.com/office/drawing/2014/main" id="{E613E64A-8215-A989-D201-A1DE6E0C731D}"/>
                </a:ext>
              </a:extLst>
            </p:cNvPr>
            <p:cNvSpPr txBox="1">
              <a:spLocks/>
            </p:cNvSpPr>
            <p:nvPr/>
          </p:nvSpPr>
          <p:spPr>
            <a:xfrm>
              <a:off x="9613755" y="414564"/>
              <a:ext cx="2034723" cy="395288"/>
            </a:xfrm>
            <a:prstGeom prst="rect">
              <a:avLst/>
            </a:prstGeom>
            <a:solidFill>
              <a:srgbClr val="840028"/>
            </a:solidFill>
          </p:spPr>
          <p:txBody>
            <a:bodyPr lIns="91440" tIns="45720" rIns="91440" bIns="45720" anchor="ctr"/>
            <a:lstStyle>
              <a:lvl1pPr marL="228600" indent="-22860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t-IT" sz="1600" dirty="0">
                  <a:solidFill>
                    <a:srgbClr val="FFFFFF"/>
                  </a:solidFill>
                </a:rPr>
                <a:t>LUBE FREE</a:t>
              </a:r>
              <a:endParaRPr lang="it-IT" sz="1600" dirty="0">
                <a:solidFill>
                  <a:srgbClr val="FFFFFF"/>
                </a:solidFill>
                <a:ea typeface="Calibri"/>
                <a:cs typeface="Calibri"/>
              </a:endParaRPr>
            </a:p>
          </p:txBody>
        </p:sp>
      </p:grpSp>
      <p:sp>
        <p:nvSpPr>
          <p:cNvPr id="83" name="TextBox 9">
            <a:extLst>
              <a:ext uri="{FF2B5EF4-FFF2-40B4-BE49-F238E27FC236}">
                <a16:creationId xmlns:a16="http://schemas.microsoft.com/office/drawing/2014/main" id="{BB6C8BF8-83D3-54C0-D546-7997C19520F1}"/>
              </a:ext>
            </a:extLst>
          </p:cNvPr>
          <p:cNvSpPr txBox="1"/>
          <p:nvPr/>
        </p:nvSpPr>
        <p:spPr>
          <a:xfrm>
            <a:off x="199050" y="1005272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/>
            <a:r>
              <a:rPr lang="en-US" sz="1600" b="1">
                <a:solidFill>
                  <a:schemeClr val="bg1"/>
                </a:solidFill>
                <a:cs typeface="Arial"/>
              </a:rPr>
              <a:t>KEY FIGURES</a:t>
            </a:r>
            <a:endParaRPr lang="en-GB" sz="1600" b="1">
              <a:solidFill>
                <a:schemeClr val="bg1"/>
              </a:solidFill>
              <a:cs typeface="Arial"/>
            </a:endParaRPr>
          </a:p>
        </p:txBody>
      </p:sp>
      <p:sp>
        <p:nvSpPr>
          <p:cNvPr id="85" name="Rettangolo 44">
            <a:extLst>
              <a:ext uri="{FF2B5EF4-FFF2-40B4-BE49-F238E27FC236}">
                <a16:creationId xmlns:a16="http://schemas.microsoft.com/office/drawing/2014/main" id="{3CFECDA4-226B-79C8-A599-9758303A00AB}"/>
              </a:ext>
            </a:extLst>
          </p:cNvPr>
          <p:cNvSpPr/>
          <p:nvPr/>
        </p:nvSpPr>
        <p:spPr>
          <a:xfrm>
            <a:off x="-440" y="4645100"/>
            <a:ext cx="2349500" cy="36000"/>
          </a:xfrm>
          <a:prstGeom prst="rect">
            <a:avLst/>
          </a:prstGeom>
          <a:solidFill>
            <a:srgbClr val="8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>
              <a:solidFill>
                <a:srgbClr val="840028"/>
              </a:solidFill>
              <a:ea typeface="Calibri"/>
              <a:cs typeface="Calibri"/>
            </a:endParaRPr>
          </a:p>
        </p:txBody>
      </p:sp>
      <p:pic>
        <p:nvPicPr>
          <p:cNvPr id="3" name="Image 2" descr="Une image contenant Police, Graphique, logo, texte&#10;&#10;Description générée automatiquement">
            <a:extLst>
              <a:ext uri="{FF2B5EF4-FFF2-40B4-BE49-F238E27FC236}">
                <a16:creationId xmlns:a16="http://schemas.microsoft.com/office/drawing/2014/main" id="{FDCEE4CC-C1A4-F278-D02E-4B0A594B8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7" y="342783"/>
            <a:ext cx="1765286" cy="303038"/>
          </a:xfrm>
          <a:prstGeom prst="rect">
            <a:avLst/>
          </a:prstGeom>
        </p:spPr>
      </p:pic>
      <p:pic>
        <p:nvPicPr>
          <p:cNvPr id="19" name="Picture 18" descr="A red circle with a fork and a glass&#10;&#10;Description automatically generated">
            <a:extLst>
              <a:ext uri="{FF2B5EF4-FFF2-40B4-BE49-F238E27FC236}">
                <a16:creationId xmlns:a16="http://schemas.microsoft.com/office/drawing/2014/main" id="{20D579F0-1030-5BEB-CE41-7F1FF62798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227" y="3330092"/>
            <a:ext cx="949779" cy="93889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371C7B0-B75C-8648-CE80-5C58BDCE59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1264" y="1168855"/>
            <a:ext cx="3762375" cy="37719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6E6CDE-8EF6-3999-A908-D66C1C4631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7029" y="4491678"/>
            <a:ext cx="4239303" cy="230709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B25434D-0EE0-5CA3-194D-DFCF1A29AD94}"/>
              </a:ext>
            </a:extLst>
          </p:cNvPr>
          <p:cNvSpPr txBox="1"/>
          <p:nvPr/>
        </p:nvSpPr>
        <p:spPr>
          <a:xfrm>
            <a:off x="2514218" y="60057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0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Ref. Z0200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7401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62D28B0-096D-D35E-8480-2F192B64945A}"/>
              </a:ext>
            </a:extLst>
          </p:cNvPr>
          <p:cNvSpPr txBox="1">
            <a:spLocks/>
          </p:cNvSpPr>
          <p:nvPr/>
        </p:nvSpPr>
        <p:spPr>
          <a:xfrm>
            <a:off x="7670355" y="3818740"/>
            <a:ext cx="4039200" cy="2980028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Intégrité du produit</a:t>
            </a:r>
          </a:p>
          <a:p>
            <a:pPr marL="0" indent="0">
              <a:buNone/>
            </a:pPr>
            <a:r>
              <a:rPr lang="fr-FR" dirty="0"/>
              <a:t>Réduction des risques de contamination par des gouttes d'huile</a:t>
            </a:r>
          </a:p>
          <a:p>
            <a:pPr marL="0" indent="0">
              <a:buNone/>
            </a:pPr>
            <a:r>
              <a:rPr lang="fr-FR" dirty="0"/>
              <a:t>Plus de lubrifiants dans les points critiques de la zone de bouchage</a:t>
            </a:r>
          </a:p>
          <a:p>
            <a:r>
              <a:rPr lang="fr-FR" b="1" dirty="0"/>
              <a:t>Efficacité du processus</a:t>
            </a:r>
          </a:p>
          <a:p>
            <a:pPr marL="0" indent="0">
              <a:buNone/>
            </a:pPr>
            <a:r>
              <a:rPr lang="fr-FR" dirty="0"/>
              <a:t>Adapté aux cadences élevées et faibles </a:t>
            </a:r>
          </a:p>
          <a:p>
            <a:pPr marL="0" indent="0">
              <a:buNone/>
            </a:pPr>
            <a:r>
              <a:rPr lang="fr-FR" dirty="0"/>
              <a:t>Guide sur deux roulements pour un alignement parfait des bouchons et de la finition du col</a:t>
            </a:r>
          </a:p>
          <a:p>
            <a:r>
              <a:rPr lang="fr-FR" b="1" dirty="0"/>
              <a:t>Maintenance réduite</a:t>
            </a:r>
          </a:p>
          <a:p>
            <a:pPr marL="0" indent="0">
              <a:buNone/>
            </a:pPr>
            <a:r>
              <a:rPr lang="fr-FR" dirty="0"/>
              <a:t>Pas d'achat de graisse ni de gestion de stock</a:t>
            </a:r>
          </a:p>
          <a:p>
            <a:pPr marL="0" indent="0">
              <a:buNone/>
            </a:pPr>
            <a:r>
              <a:rPr lang="fr-FR" dirty="0"/>
              <a:t>- 1h30 de temps de maintenance/semaine pour le graissage. Performance mesurée sur le site du client.</a:t>
            </a:r>
          </a:p>
          <a:p>
            <a:r>
              <a:rPr lang="fr-FR" b="1" dirty="0"/>
              <a:t>Performance de la machine</a:t>
            </a:r>
          </a:p>
          <a:p>
            <a:pPr marL="0" indent="0">
              <a:buNone/>
            </a:pPr>
            <a:r>
              <a:rPr lang="fr-FR" dirty="0"/>
              <a:t>Plan de maintenance recommandé : tous les 24 mois (anneaux et rouleaux)</a:t>
            </a:r>
            <a:endParaRPr lang="en-GB" noProof="1"/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B782813F-3496-38D5-905D-BF224DB6F91E}"/>
              </a:ext>
            </a:extLst>
          </p:cNvPr>
          <p:cNvGrpSpPr>
            <a:grpSpLocks/>
          </p:cNvGrpSpPr>
          <p:nvPr/>
        </p:nvGrpSpPr>
        <p:grpSpPr>
          <a:xfrm>
            <a:off x="7685907" y="3547681"/>
            <a:ext cx="4039200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12810C6C-0112-8A49-891F-CF41C6042719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err="1"/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EE1F40A-E823-952A-9BA1-159DD931E625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AVANTAGES</a:t>
              </a:r>
            </a:p>
          </p:txBody>
        </p:sp>
      </p:grpSp>
      <p:grpSp>
        <p:nvGrpSpPr>
          <p:cNvPr id="49" name="Gruppo 41">
            <a:extLst>
              <a:ext uri="{FF2B5EF4-FFF2-40B4-BE49-F238E27FC236}">
                <a16:creationId xmlns:a16="http://schemas.microsoft.com/office/drawing/2014/main" id="{490ED495-63AE-8B1F-4398-41F98B2EF32B}"/>
              </a:ext>
            </a:extLst>
          </p:cNvPr>
          <p:cNvGrpSpPr/>
          <p:nvPr/>
        </p:nvGrpSpPr>
        <p:grpSpPr>
          <a:xfrm>
            <a:off x="0" y="0"/>
            <a:ext cx="2352565" cy="6858000"/>
            <a:chOff x="-3505" y="0"/>
            <a:chExt cx="2352565" cy="5921128"/>
          </a:xfrm>
        </p:grpSpPr>
        <p:pic>
          <p:nvPicPr>
            <p:cNvPr id="50" name="Immagine 50">
              <a:extLst>
                <a:ext uri="{FF2B5EF4-FFF2-40B4-BE49-F238E27FC236}">
                  <a16:creationId xmlns:a16="http://schemas.microsoft.com/office/drawing/2014/main" id="{6BC40772-D13F-E0CB-2F0E-9240644645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51" name="Immagine 51">
              <a:extLst>
                <a:ext uri="{FF2B5EF4-FFF2-40B4-BE49-F238E27FC236}">
                  <a16:creationId xmlns:a16="http://schemas.microsoft.com/office/drawing/2014/main" id="{70893A48-FCC4-F809-B411-354DA85970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2D983DB6-86B6-2BF3-FCC8-46E7B8EBA5A3}"/>
              </a:ext>
            </a:extLst>
          </p:cNvPr>
          <p:cNvSpPr txBox="1">
            <a:spLocks/>
          </p:cNvSpPr>
          <p:nvPr/>
        </p:nvSpPr>
        <p:spPr>
          <a:xfrm>
            <a:off x="7686722" y="1818322"/>
            <a:ext cx="4039200" cy="1716568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noProof="1"/>
              <a:t>Le coulisseau lubrifié existant est remplacé par des composants synthétiques.</a:t>
            </a:r>
          </a:p>
          <a:p>
            <a:r>
              <a:rPr lang="fr-FR" noProof="1"/>
              <a:t>Conception de qualité alimentaire</a:t>
            </a:r>
          </a:p>
          <a:p>
            <a:r>
              <a:rPr lang="fr-FR" noProof="1"/>
              <a:t>1 à 3 coulisseaux sans lubrification peuvent être installées pour test.</a:t>
            </a:r>
          </a:p>
          <a:p>
            <a:r>
              <a:rPr lang="fr-FR" noProof="1"/>
              <a:t>Les roulements doivent être remplacés toutes les 12 000 heures.</a:t>
            </a:r>
          </a:p>
          <a:p>
            <a:r>
              <a:rPr lang="fr-FR" noProof="1"/>
              <a:t>Disponibles pour les tourelles et capsuleuses indépendantes</a:t>
            </a:r>
            <a:endParaRPr lang="en-GB" sz="1100" dirty="0">
              <a:ea typeface="Calibri"/>
              <a:cs typeface="Calibri"/>
            </a:endParaRPr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AC61FE2B-F443-A0EE-09FE-18283CF93C4A}"/>
              </a:ext>
            </a:extLst>
          </p:cNvPr>
          <p:cNvGrpSpPr>
            <a:grpSpLocks/>
          </p:cNvGrpSpPr>
          <p:nvPr/>
        </p:nvGrpSpPr>
        <p:grpSpPr>
          <a:xfrm>
            <a:off x="7685907" y="1508048"/>
            <a:ext cx="4039200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D88D3AC9-2E60-C411-DBE1-E42194A6EE2F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err="1"/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E5DD7732-363C-F4DA-A84D-B3E8AF3EFD06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DESCRIPTION</a:t>
              </a:r>
            </a:p>
          </p:txBody>
        </p:sp>
      </p:grpSp>
      <p:sp>
        <p:nvSpPr>
          <p:cNvPr id="61" name="Titel 1">
            <a:extLst>
              <a:ext uri="{FF2B5EF4-FFF2-40B4-BE49-F238E27FC236}">
                <a16:creationId xmlns:a16="http://schemas.microsoft.com/office/drawing/2014/main" id="{3E8F08BB-7384-E4FB-4CF7-BFAD3ED739A3}"/>
              </a:ext>
            </a:extLst>
          </p:cNvPr>
          <p:cNvSpPr txBox="1">
            <a:spLocks/>
          </p:cNvSpPr>
          <p:nvPr/>
        </p:nvSpPr>
        <p:spPr>
          <a:xfrm>
            <a:off x="2517287" y="267449"/>
            <a:ext cx="6793158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noProof="1">
                <a:solidFill>
                  <a:srgbClr val="840028"/>
                </a:solidFill>
                <a:cs typeface="Arial"/>
              </a:rPr>
              <a:t>ZALKIN COULISSEAUX LUBE FREE</a:t>
            </a:r>
            <a:endParaRPr lang="en-GB" sz="3200" b="1" dirty="0">
              <a:solidFill>
                <a:srgbClr val="840028"/>
              </a:solidFill>
              <a:ea typeface="Calibri Light"/>
              <a:cs typeface="Arial" panose="020B0604020202020204" pitchFamily="34" charset="0"/>
            </a:endParaRP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8150B97-541C-BC17-A789-56F8312ED4DB}"/>
              </a:ext>
            </a:extLst>
          </p:cNvPr>
          <p:cNvSpPr txBox="1">
            <a:spLocks/>
          </p:cNvSpPr>
          <p:nvPr/>
        </p:nvSpPr>
        <p:spPr>
          <a:xfrm>
            <a:off x="2517283" y="841370"/>
            <a:ext cx="924550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Plus d’hygiène, moins de temps de maintenance</a:t>
            </a:r>
            <a:endParaRPr lang="en-GB" dirty="0"/>
          </a:p>
        </p:txBody>
      </p:sp>
      <p:sp>
        <p:nvSpPr>
          <p:cNvPr id="65" name="Segnaposto testo 13">
            <a:extLst>
              <a:ext uri="{FF2B5EF4-FFF2-40B4-BE49-F238E27FC236}">
                <a16:creationId xmlns:a16="http://schemas.microsoft.com/office/drawing/2014/main" id="{6F5CBB1E-7EAD-1268-BE31-C74056578596}"/>
              </a:ext>
            </a:extLst>
          </p:cNvPr>
          <p:cNvSpPr txBox="1">
            <a:spLocks/>
          </p:cNvSpPr>
          <p:nvPr/>
        </p:nvSpPr>
        <p:spPr>
          <a:xfrm>
            <a:off x="199050" y="2415401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1707BAA9-DCA5-5E2B-3C1B-986695A9A3BD}"/>
              </a:ext>
            </a:extLst>
          </p:cNvPr>
          <p:cNvSpPr txBox="1">
            <a:spLocks/>
          </p:cNvSpPr>
          <p:nvPr/>
        </p:nvSpPr>
        <p:spPr>
          <a:xfrm>
            <a:off x="149555" y="1786902"/>
            <a:ext cx="1963125" cy="360123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15 minutes par coulisseau</a:t>
            </a: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7DE98027-5F83-A5FC-4337-E3E1E304AA6F}"/>
              </a:ext>
            </a:extLst>
          </p:cNvPr>
          <p:cNvSpPr txBox="1"/>
          <p:nvPr/>
        </p:nvSpPr>
        <p:spPr>
          <a:xfrm>
            <a:off x="199050" y="1501368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  <a:cs typeface="Arial"/>
              </a:rPr>
              <a:t>Temps </a:t>
            </a:r>
            <a:r>
              <a:rPr lang="en-US" sz="1600" b="1" dirty="0" err="1">
                <a:solidFill>
                  <a:schemeClr val="bg1"/>
                </a:solidFill>
                <a:cs typeface="Arial"/>
              </a:rPr>
              <a:t>d’installation</a:t>
            </a:r>
            <a:r>
              <a:rPr lang="en-US" sz="1600" b="1" dirty="0">
                <a:solidFill>
                  <a:schemeClr val="bg1"/>
                </a:solidFill>
                <a:cs typeface="Arial"/>
              </a:rPr>
              <a:t> :</a:t>
            </a:r>
            <a:endParaRPr lang="en-GB" sz="16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25DACCD5-7A73-7525-1A8B-7E787DA1F44B}"/>
              </a:ext>
            </a:extLst>
          </p:cNvPr>
          <p:cNvSpPr txBox="1">
            <a:spLocks/>
          </p:cNvSpPr>
          <p:nvPr/>
        </p:nvSpPr>
        <p:spPr>
          <a:xfrm>
            <a:off x="124232" y="2827221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15 minutes par coulisseau </a:t>
            </a: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93B8876F-D75E-DDD0-807A-A249C3FADAED}"/>
              </a:ext>
            </a:extLst>
          </p:cNvPr>
          <p:cNvSpPr txBox="1"/>
          <p:nvPr/>
        </p:nvSpPr>
        <p:spPr>
          <a:xfrm>
            <a:off x="187081" y="2090783"/>
            <a:ext cx="2161979" cy="67889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fr-FR" sz="1600" b="1" dirty="0">
                <a:solidFill>
                  <a:schemeClr val="bg1"/>
                </a:solidFill>
                <a:cs typeface="Arial"/>
              </a:rPr>
              <a:t>Temps d'immobilisation machine :</a:t>
            </a:r>
            <a:endParaRPr lang="en-US" sz="16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1FDECD4F-9DF8-6612-491B-34F87349BAA1}"/>
              </a:ext>
            </a:extLst>
          </p:cNvPr>
          <p:cNvSpPr txBox="1"/>
          <p:nvPr/>
        </p:nvSpPr>
        <p:spPr>
          <a:xfrm>
            <a:off x="199050" y="4927275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cs typeface="Arial"/>
              </a:rPr>
              <a:t>Peut</a:t>
            </a:r>
            <a:r>
              <a:rPr lang="en-US" sz="1200" b="1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cs typeface="Arial"/>
              </a:rPr>
              <a:t>être</a:t>
            </a:r>
            <a:r>
              <a:rPr lang="en-US" sz="1200" b="1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cs typeface="Arial"/>
              </a:rPr>
              <a:t>associé</a:t>
            </a:r>
            <a:r>
              <a:rPr lang="en-US" sz="1200" b="1" dirty="0">
                <a:solidFill>
                  <a:schemeClr val="bg1"/>
                </a:solidFill>
                <a:cs typeface="Arial"/>
              </a:rPr>
              <a:t> avec:</a:t>
            </a:r>
            <a:endParaRPr lang="en-GB" sz="12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12EB70C3-9807-83CD-C6D7-8DA816CD10C5}"/>
              </a:ext>
            </a:extLst>
          </p:cNvPr>
          <p:cNvSpPr txBox="1">
            <a:spLocks/>
          </p:cNvSpPr>
          <p:nvPr/>
        </p:nvSpPr>
        <p:spPr>
          <a:xfrm>
            <a:off x="167050" y="6275929"/>
            <a:ext cx="2182010" cy="549169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" indent="-99060">
              <a:buClr>
                <a:srgbClr val="E74B00"/>
              </a:buClr>
            </a:pPr>
            <a:r>
              <a:rPr lang="it-IT" sz="1200" dirty="0"/>
              <a:t>Tête de vissage uniquement</a:t>
            </a:r>
            <a:endParaRPr lang="en-US" sz="1200" dirty="0"/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E443DD28-22B4-64F2-4A99-C128192B85BB}"/>
              </a:ext>
            </a:extLst>
          </p:cNvPr>
          <p:cNvSpPr txBox="1"/>
          <p:nvPr/>
        </p:nvSpPr>
        <p:spPr>
          <a:xfrm>
            <a:off x="174795" y="6033164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Application :</a:t>
            </a:r>
          </a:p>
        </p:txBody>
      </p:sp>
      <p:sp>
        <p:nvSpPr>
          <p:cNvPr id="75" name="Segnaposto testo 13">
            <a:extLst>
              <a:ext uri="{FF2B5EF4-FFF2-40B4-BE49-F238E27FC236}">
                <a16:creationId xmlns:a16="http://schemas.microsoft.com/office/drawing/2014/main" id="{ED133E87-7334-5DAE-45D3-5C83D05C9F54}"/>
              </a:ext>
            </a:extLst>
          </p:cNvPr>
          <p:cNvSpPr txBox="1">
            <a:spLocks/>
          </p:cNvSpPr>
          <p:nvPr/>
        </p:nvSpPr>
        <p:spPr>
          <a:xfrm>
            <a:off x="199050" y="5164466"/>
            <a:ext cx="2156580" cy="835796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" indent="-99060">
              <a:buClr>
                <a:srgbClr val="E74B00"/>
              </a:buClr>
            </a:pPr>
            <a:r>
              <a:rPr lang="it-IT" sz="1200" dirty="0"/>
              <a:t>Came Lube Free</a:t>
            </a:r>
          </a:p>
          <a:p>
            <a:pPr marL="99060" indent="-99060">
              <a:buClr>
                <a:srgbClr val="E74B00"/>
              </a:buClr>
            </a:pPr>
            <a:r>
              <a:rPr lang="it-IT" sz="1200" dirty="0">
                <a:ea typeface="Calibri"/>
                <a:cs typeface="Calibri"/>
              </a:rPr>
              <a:t>Têtes étanches</a:t>
            </a:r>
          </a:p>
          <a:p>
            <a:pPr marL="99060" indent="-99060">
              <a:buClr>
                <a:srgbClr val="E74B00"/>
              </a:buClr>
            </a:pPr>
            <a:r>
              <a:rPr lang="en-US" sz="1200" dirty="0">
                <a:ea typeface="Calibri"/>
                <a:cs typeface="Calibri"/>
              </a:rPr>
              <a:t>Solution de </a:t>
            </a:r>
            <a:r>
              <a:rPr lang="en-US" sz="1200" dirty="0" err="1">
                <a:ea typeface="Calibri"/>
                <a:cs typeface="Calibri"/>
              </a:rPr>
              <a:t>d’extraction</a:t>
            </a:r>
            <a:r>
              <a:rPr lang="en-US" sz="1200" dirty="0">
                <a:ea typeface="Calibri"/>
                <a:cs typeface="Calibri"/>
              </a:rPr>
              <a:t> des </a:t>
            </a:r>
            <a:r>
              <a:rPr lang="en-US" sz="1200" dirty="0" err="1">
                <a:ea typeface="Calibri"/>
                <a:cs typeface="Calibri"/>
              </a:rPr>
              <a:t>microparticules</a:t>
            </a:r>
            <a:r>
              <a:rPr lang="en-US" sz="1200" dirty="0">
                <a:ea typeface="Calibri"/>
                <a:cs typeface="Calibri"/>
              </a:rPr>
              <a:t> des capsules</a:t>
            </a:r>
            <a:endParaRPr lang="it-IT" sz="1200" dirty="0">
              <a:ea typeface="Calibri"/>
              <a:cs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3FFE97D-F0A3-782E-753E-A7428A5CC408}"/>
              </a:ext>
            </a:extLst>
          </p:cNvPr>
          <p:cNvGrpSpPr/>
          <p:nvPr/>
        </p:nvGrpSpPr>
        <p:grpSpPr>
          <a:xfrm>
            <a:off x="9521766" y="294698"/>
            <a:ext cx="2380629" cy="396000"/>
            <a:chOff x="9445566" y="414441"/>
            <a:chExt cx="2380629" cy="396000"/>
          </a:xfrm>
        </p:grpSpPr>
        <p:sp>
          <p:nvSpPr>
            <p:cNvPr id="81" name="Rettangolo arrotondato 79">
              <a:extLst>
                <a:ext uri="{FF2B5EF4-FFF2-40B4-BE49-F238E27FC236}">
                  <a16:creationId xmlns:a16="http://schemas.microsoft.com/office/drawing/2014/main" id="{7F8FF035-9BA4-F3F0-474B-3B8CA92BC57C}"/>
                </a:ext>
              </a:extLst>
            </p:cNvPr>
            <p:cNvSpPr/>
            <p:nvPr/>
          </p:nvSpPr>
          <p:spPr>
            <a:xfrm>
              <a:off x="9445566" y="414441"/>
              <a:ext cx="2380629" cy="396000"/>
            </a:xfrm>
            <a:prstGeom prst="roundRect">
              <a:avLst>
                <a:gd name="adj" fmla="val 50000"/>
              </a:avLst>
            </a:prstGeom>
            <a:solidFill>
              <a:srgbClr val="840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err="1">
                <a:ln>
                  <a:noFill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82" name="Segnaposto testo 71">
              <a:extLst>
                <a:ext uri="{FF2B5EF4-FFF2-40B4-BE49-F238E27FC236}">
                  <a16:creationId xmlns:a16="http://schemas.microsoft.com/office/drawing/2014/main" id="{E613E64A-8215-A989-D201-A1DE6E0C731D}"/>
                </a:ext>
              </a:extLst>
            </p:cNvPr>
            <p:cNvSpPr txBox="1">
              <a:spLocks/>
            </p:cNvSpPr>
            <p:nvPr/>
          </p:nvSpPr>
          <p:spPr>
            <a:xfrm>
              <a:off x="9613755" y="414564"/>
              <a:ext cx="2034723" cy="395288"/>
            </a:xfrm>
            <a:prstGeom prst="rect">
              <a:avLst/>
            </a:prstGeom>
            <a:solidFill>
              <a:srgbClr val="840028"/>
            </a:solidFill>
          </p:spPr>
          <p:txBody>
            <a:bodyPr lIns="91440" tIns="45720" rIns="91440" bIns="45720" anchor="ctr"/>
            <a:lstStyle>
              <a:lvl1pPr marL="228600" indent="-22860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t-IT" sz="1600" dirty="0">
                  <a:solidFill>
                    <a:srgbClr val="FFFFFF"/>
                  </a:solidFill>
                </a:rPr>
                <a:t>SANS GRAISSAGE</a:t>
              </a:r>
              <a:endParaRPr lang="it-IT" sz="1600" dirty="0">
                <a:solidFill>
                  <a:srgbClr val="FFFFFF"/>
                </a:solidFill>
                <a:ea typeface="Calibri"/>
                <a:cs typeface="Calibri"/>
              </a:endParaRPr>
            </a:p>
          </p:txBody>
        </p:sp>
      </p:grpSp>
      <p:sp>
        <p:nvSpPr>
          <p:cNvPr id="83" name="TextBox 9">
            <a:extLst>
              <a:ext uri="{FF2B5EF4-FFF2-40B4-BE49-F238E27FC236}">
                <a16:creationId xmlns:a16="http://schemas.microsoft.com/office/drawing/2014/main" id="{BB6C8BF8-83D3-54C0-D546-7997C19520F1}"/>
              </a:ext>
            </a:extLst>
          </p:cNvPr>
          <p:cNvSpPr txBox="1"/>
          <p:nvPr/>
        </p:nvSpPr>
        <p:spPr>
          <a:xfrm>
            <a:off x="199050" y="1005272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/>
            <a:r>
              <a:rPr lang="en-US" sz="1600" b="1" dirty="0">
                <a:solidFill>
                  <a:schemeClr val="bg1"/>
                </a:solidFill>
                <a:cs typeface="Arial"/>
              </a:rPr>
              <a:t>CHIFFRES CLÉS</a:t>
            </a:r>
            <a:endParaRPr lang="en-GB" sz="16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85" name="Rettangolo 44">
            <a:extLst>
              <a:ext uri="{FF2B5EF4-FFF2-40B4-BE49-F238E27FC236}">
                <a16:creationId xmlns:a16="http://schemas.microsoft.com/office/drawing/2014/main" id="{3CFECDA4-226B-79C8-A599-9758303A00AB}"/>
              </a:ext>
            </a:extLst>
          </p:cNvPr>
          <p:cNvSpPr/>
          <p:nvPr/>
        </p:nvSpPr>
        <p:spPr>
          <a:xfrm>
            <a:off x="-440" y="4645100"/>
            <a:ext cx="2349500" cy="36000"/>
          </a:xfrm>
          <a:prstGeom prst="rect">
            <a:avLst/>
          </a:prstGeom>
          <a:solidFill>
            <a:srgbClr val="84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>
              <a:solidFill>
                <a:srgbClr val="840028"/>
              </a:solidFill>
              <a:ea typeface="Calibri"/>
              <a:cs typeface="Calibri"/>
            </a:endParaRPr>
          </a:p>
        </p:txBody>
      </p:sp>
      <p:pic>
        <p:nvPicPr>
          <p:cNvPr id="3" name="Image 2" descr="Une image contenant Police, Graphique, logo, texte&#10;&#10;Description générée automatiquement">
            <a:extLst>
              <a:ext uri="{FF2B5EF4-FFF2-40B4-BE49-F238E27FC236}">
                <a16:creationId xmlns:a16="http://schemas.microsoft.com/office/drawing/2014/main" id="{FDCEE4CC-C1A4-F278-D02E-4B0A594B8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7" y="342783"/>
            <a:ext cx="1765286" cy="303038"/>
          </a:xfrm>
          <a:prstGeom prst="rect">
            <a:avLst/>
          </a:prstGeom>
        </p:spPr>
      </p:pic>
      <p:pic>
        <p:nvPicPr>
          <p:cNvPr id="19" name="Picture 18" descr="A red circle with a fork and a glass&#10;&#10;Description automatically generated">
            <a:extLst>
              <a:ext uri="{FF2B5EF4-FFF2-40B4-BE49-F238E27FC236}">
                <a16:creationId xmlns:a16="http://schemas.microsoft.com/office/drawing/2014/main" id="{20D579F0-1030-5BEB-CE41-7F1FF62798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227" y="3330092"/>
            <a:ext cx="949779" cy="93889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371C7B0-B75C-8648-CE80-5C58BDCE59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1264" y="1168855"/>
            <a:ext cx="3762375" cy="37719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6E6CDE-8EF6-3999-A908-D66C1C4631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7029" y="4491678"/>
            <a:ext cx="4239303" cy="230709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B804B31-871A-D681-ECCC-6AD7A299CC49}"/>
              </a:ext>
            </a:extLst>
          </p:cNvPr>
          <p:cNvSpPr txBox="1"/>
          <p:nvPr/>
        </p:nvSpPr>
        <p:spPr>
          <a:xfrm>
            <a:off x="2514218" y="60057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0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Ref. Z0200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8565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c254b-2107-4f11-bbf4-c30bafcb0414" xsi:nil="true"/>
    <lcf76f155ced4ddcb4097134ff3c332f xmlns="7d5dec9a-9e8b-443d-b3d9-4436fe769d7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5" ma:contentTypeDescription="Create a new document." ma:contentTypeScope="" ma:versionID="70ba2a0c7f493556dc5396ab5a628fb0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3fd1e753463354bd8d5afc6c462dcc88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77BB22-879A-4BF4-A7FE-A835423B6F09}">
  <ds:schemaRefs>
    <ds:schemaRef ds:uri="http://schemas.microsoft.com/office/2006/metadata/properties"/>
    <ds:schemaRef ds:uri="http://schemas.microsoft.com/office/infopath/2007/PartnerControls"/>
    <ds:schemaRef ds:uri="287c254b-2107-4f11-bbf4-c30bafcb0414"/>
    <ds:schemaRef ds:uri="7d5dec9a-9e8b-443d-b3d9-4436fe769d7c"/>
  </ds:schemaRefs>
</ds:datastoreItem>
</file>

<file path=customXml/itemProps2.xml><?xml version="1.0" encoding="utf-8"?>
<ds:datastoreItem xmlns:ds="http://schemas.openxmlformats.org/officeDocument/2006/customXml" ds:itemID="{4436F146-E6D6-4204-941B-7476C57693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B582B3-2CAD-451A-AFD2-CB68D4BE3A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5dec9a-9e8b-443d-b3d9-4436fe769d7c"/>
    <ds:schemaRef ds:uri="287c254b-2107-4f11-bbf4-c30bafcb04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383</Words>
  <Application>Microsoft Office PowerPoint</Application>
  <PresentationFormat>Grand écran</PresentationFormat>
  <Paragraphs>66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Présentation PowerPoint</vt:lpstr>
      <vt:lpstr>Présentation PowerPoint</vt:lpstr>
    </vt:vector>
  </TitlesOfParts>
  <Company>Sidel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Boufagher, Mehdy</dc:creator>
  <cp:lastModifiedBy>Chemin, Lionel</cp:lastModifiedBy>
  <cp:revision>121</cp:revision>
  <dcterms:created xsi:type="dcterms:W3CDTF">2024-04-17T11:49:06Z</dcterms:created>
  <dcterms:modified xsi:type="dcterms:W3CDTF">2025-06-04T13:13:47Z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etDate">
    <vt:lpwstr>2024-04-17T11:53:45Z</vt:lpwstr>
  </property>
  <property fmtid="{D5CDD505-2E9C-101B-9397-08002B2CF9AE}" pid="4" name="MSIP_Label_94480757-a570-4f64-84e7-c5b3ffe9d573_Method">
    <vt:lpwstr>Privileged</vt:lpwstr>
  </property>
  <property fmtid="{D5CDD505-2E9C-101B-9397-08002B2CF9AE}" pid="5" name="MSIP_Label_94480757-a570-4f64-84e7-c5b3ffe9d573_Name">
    <vt:lpwstr>General</vt:lpwstr>
  </property>
  <property fmtid="{D5CDD505-2E9C-101B-9397-08002B2CF9AE}" pid="6" name="MSIP_Label_94480757-a570-4f64-84e7-c5b3ffe9d573_SiteId">
    <vt:lpwstr>2390cbd1-e663-4321-bc93-ba298637ce52</vt:lpwstr>
  </property>
  <property fmtid="{D5CDD505-2E9C-101B-9397-08002B2CF9AE}" pid="7" name="MSIP_Label_94480757-a570-4f64-84e7-c5b3ffe9d573_ActionId">
    <vt:lpwstr>740809e4-76b0-45a9-8303-20d05f5ad30a</vt:lpwstr>
  </property>
  <property fmtid="{D5CDD505-2E9C-101B-9397-08002B2CF9AE}" pid="8" name="MSIP_Label_94480757-a570-4f64-84e7-c5b3ffe9d573_ContentBits">
    <vt:lpwstr>2</vt:lpwstr>
  </property>
  <property fmtid="{D5CDD505-2E9C-101B-9397-08002B2CF9AE}" pid="9" name="ClassificationContentMarkingFooterLocations">
    <vt:lpwstr>Thème Office:8</vt:lpwstr>
  </property>
  <property fmtid="{D5CDD505-2E9C-101B-9397-08002B2CF9AE}" pid="10" name="ClassificationContentMarkingFooterText">
    <vt:lpwstr>General</vt:lpwstr>
  </property>
  <property fmtid="{D5CDD505-2E9C-101B-9397-08002B2CF9AE}" pid="11" name="ContentTypeId">
    <vt:lpwstr>0x010100A9E68AB9D4A8064AA436EDC9C00D82B4</vt:lpwstr>
  </property>
</Properties>
</file>