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9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6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jp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  <a:latin typeface="FZZhunYuan-M02S"/>
                <a:cs typeface="FZZhunYuan-M02S"/>
              </a:rPr>
              <a:t>版权所有。未经出版商事先许可，严禁部分或全文复制本出版物，或以电子版形式分发。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63387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479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188701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397182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5771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96285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8873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9493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11554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3674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46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34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04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9948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00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97874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  <a:latin typeface="FZZhunYuan-M02S"/>
                <a:cs typeface="FZZhunYuan-M02S"/>
              </a:rPr>
              <a:t>www.sidel.com</a:t>
            </a:r>
            <a:endParaRPr lang="zh-CN" alt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  <a:latin typeface="FZZhunYuan-M02S"/>
                <a:cs typeface="FZZhunYuan-M02S"/>
              </a:rPr>
              <a:t>版权所有。未经出版商事先许可，严禁部分或全文复制本出版物，或以电子版形式分发。 </a:t>
            </a:r>
          </a:p>
        </p:txBody>
      </p:sp>
    </p:spTree>
    <p:extLst>
      <p:ext uri="{BB962C8B-B14F-4D97-AF65-F5344CB8AC3E}">
        <p14:creationId xmlns:p14="http://schemas.microsoft.com/office/powerpoint/2010/main" val="237366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49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9679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  <a:latin typeface="FZZhunYuan-M02S"/>
                <a:cs typeface="FZZhunYuan-M02S"/>
              </a:rPr>
              <a:t>www.sidel.com</a:t>
            </a:r>
            <a:endParaRPr lang="zh-CN" alt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  <a:latin typeface="FZZhunYuan-M02S"/>
                <a:cs typeface="FZZhunYuan-M02S"/>
              </a:rPr>
              <a:t>版权所有。未经出版商事先许可，严禁部分或全文复制本出版物，或以电子版形式分发。 </a:t>
            </a:r>
          </a:p>
        </p:txBody>
      </p:sp>
    </p:spTree>
    <p:extLst>
      <p:ext uri="{BB962C8B-B14F-4D97-AF65-F5344CB8AC3E}">
        <p14:creationId xmlns:p14="http://schemas.microsoft.com/office/powerpoint/2010/main" val="29304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50520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6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vmlDrawing" Target="../drawings/vmlDrawing6.v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133105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  <a:latin typeface="FZZhunYuan-M02S"/>
                <a:cs typeface="FZZhunYuan-M02S"/>
              </a:rPr>
              <a:t>西得乐2013模板，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10 October 2019</a:t>
            </a:fld>
            <a:r>
              <a:rPr lang="en-GB">
                <a:solidFill>
                  <a:srgbClr val="7F7F7F"/>
                </a:solidFill>
                <a:latin typeface="FZZhunYuan-M02S"/>
                <a:cs typeface="FZZhunYuan-M02S"/>
              </a:rPr>
              <a:t> – 机密信息</a:t>
            </a:r>
            <a:endParaRPr lang="zh-CN" altLang="fr-FR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  <a:latin typeface="FZZhunYuan-M02S"/>
                <a:cs typeface="FZZhunYuan-M02S"/>
              </a:rPr>
              <a:t>页码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zh-CN" altLang="fr-FR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6A6239E1-5E79-4EBB-A926-762E822F89EF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2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October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CEC4BCD7-1721-4E21-B18D-8935C21A9D92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467332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13581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dirty="0">
                <a:latin typeface="FZZhunYuan-M02S"/>
                <a:cs typeface="FZZhunYuan-M02S"/>
              </a:rPr>
              <a:t>耗电量减少</a:t>
            </a:r>
            <a:r>
              <a:rPr dirty="0">
                <a:latin typeface="+mn-lt"/>
                <a:cs typeface="FZZhunYuan-M02S"/>
              </a:rPr>
              <a:t>20%</a:t>
            </a:r>
            <a:r>
              <a:rPr dirty="0">
                <a:latin typeface="FZZhunYuan-M02S"/>
                <a:cs typeface="FZZhunYuan-M02S"/>
              </a:rPr>
              <a:t>到</a:t>
            </a:r>
            <a:r>
              <a:rPr dirty="0">
                <a:latin typeface="+mn-lt"/>
                <a:cs typeface="FZZhunYuan-M02S"/>
              </a:rPr>
              <a:t>45%</a:t>
            </a:r>
            <a:endParaRPr lang="zh-CN" b="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dirty="0">
                <a:cs typeface="FZZhunYuan-M02S"/>
              </a:rPr>
              <a:t>ECO</a:t>
            </a:r>
            <a:r>
              <a:rPr dirty="0">
                <a:latin typeface="FZZhunYuan-M02S"/>
                <a:cs typeface="FZZhunYuan-M02S"/>
              </a:rPr>
              <a:t>烘炉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 err="1">
                <a:solidFill>
                  <a:srgbClr val="000000"/>
                </a:solidFill>
                <a:latin typeface="FZZhunYuan-M02S"/>
                <a:cs typeface="FZZhunYuan-M02S"/>
              </a:rPr>
              <a:t>价值：优化成本</a:t>
            </a:r>
            <a:r>
              <a:rPr lang="fr-FR" sz="800" kern="0" dirty="0">
                <a:solidFill>
                  <a:srgbClr val="000000"/>
                </a:solidFill>
                <a:latin typeface="FZZhunYuan-M02S"/>
                <a:cs typeface="FZZhunYuan-M02S"/>
              </a:rPr>
              <a:t>, </a:t>
            </a:r>
            <a:r>
              <a:rPr lang="ja-JP" altLang="fr-FR" sz="800" kern="0" dirty="0">
                <a:solidFill>
                  <a:srgbClr val="000000"/>
                </a:solidFill>
                <a:latin typeface="FZZhunYuan-M02S"/>
                <a:cs typeface="FZZhunYuan-M02S"/>
              </a:rPr>
              <a:t>可持续发展</a:t>
            </a:r>
            <a:endParaRPr sz="800" kern="0" dirty="0">
              <a:solidFill>
                <a:srgbClr val="000000"/>
              </a:solidFill>
              <a:latin typeface="FZZhunYuan-M02S"/>
              <a:cs typeface="FZZhunYuan-M02S"/>
            </a:endParaRPr>
          </a:p>
          <a:p>
            <a:r>
              <a:rPr sz="800" kern="0" dirty="0">
                <a:solidFill>
                  <a:srgbClr val="000000"/>
                </a:solidFill>
                <a:latin typeface="FZZhunYuan-M02S"/>
                <a:cs typeface="FZZhunYuan-M02S"/>
              </a:rPr>
              <a:t>设备：</a:t>
            </a:r>
            <a:r>
              <a:rPr sz="800" kern="0" dirty="0">
                <a:solidFill>
                  <a:srgbClr val="000000"/>
                </a:solidFill>
                <a:cs typeface="FZZhunYuan-M02S"/>
              </a:rPr>
              <a:t>Universal</a:t>
            </a:r>
            <a:r>
              <a:rPr sz="800" kern="0" dirty="0">
                <a:solidFill>
                  <a:srgbClr val="000000"/>
                </a:solidFill>
                <a:latin typeface="FZZhunYuan-M02S"/>
                <a:cs typeface="FZZhunYuan-M02S"/>
              </a:rPr>
              <a:t>吹瓶机（不包括热定型版本）</a:t>
            </a:r>
          </a:p>
          <a:p>
            <a:r>
              <a:rPr sz="800" kern="0" dirty="0">
                <a:solidFill>
                  <a:srgbClr val="000000"/>
                </a:solidFill>
                <a:latin typeface="FZZhunYuan-M02S"/>
                <a:cs typeface="FZZhunYuan-M02S"/>
              </a:rPr>
              <a:t>产品目录代码：</a:t>
            </a:r>
            <a:r>
              <a:rPr sz="800" kern="0" dirty="0">
                <a:solidFill>
                  <a:srgbClr val="000000"/>
                </a:solidFill>
                <a:cs typeface="FZZhunYuan-M02S"/>
              </a:rPr>
              <a:t>1021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9180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价值和益处</a:t>
                      </a:r>
                      <a:endParaRPr kumimoji="0" lang="zh-CN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FZZhunYuan-M02S"/>
                        <a:ea typeface="FZZhunYuan-M02S"/>
                        <a:cs typeface="FZZhunYuan-M02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ZZhunYuan-M02S"/>
                          <a:cs typeface="FZZhunYuan-M02S"/>
                        </a:rPr>
                        <a:t>描述</a:t>
                      </a:r>
                      <a:endParaRPr kumimoji="0" lang="zh-CN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ZZhunYuan-M02S"/>
                        <a:cs typeface="FZZhunYuan-M02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dirty="0"/>
                        <a:t>减少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</a:rPr>
                        <a:t>20%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到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</a:rPr>
                        <a:t>45%</a:t>
                      </a:r>
                      <a:r>
                        <a:rPr lang="en-US" sz="1200" dirty="0"/>
                        <a:t>的耗电量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所需加热灯管更少，减少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  <a:cs typeface="FZZhunYuan-M02S"/>
                        </a:rPr>
                        <a:t>11%</a:t>
                      </a:r>
                      <a:r>
                        <a:rPr lang="en-US" sz="1200" dirty="0"/>
                        <a:t>的装机功率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加热更具体：瓶胚表面分区更细，优化了瓶颈下拉伸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更易于维护：机器可切换使用备用加热模块，从而能够在工作台上检修加热模块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陶瓷件可通过高温热解效应自行清洁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新调整组块/烘炉支架：瓶颈冷却板采用独立安装，更加可靠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FZZhunYuan-M02S"/>
                        </a:rPr>
                        <a:t>Ecoven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加热灯冷却模块不再使用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FZZhunYuan-M02S"/>
                        </a:rPr>
                        <a:t>Super Cobra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，每个模块专配有电扇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加热模块：只有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FZZhunYuan-M02S"/>
                        </a:rPr>
                        <a:t>8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个红外线灯管，加热灯管、陶瓷臂及炉顶反光板有效提升了加热效率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陶瓷炉顶反光板高度可调节，</a:t>
                      </a:r>
                      <a:br>
                        <a:rPr dirty="0"/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适应各种瓶胚长度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布线：新增预接线电路控制柜，为各个风扇供电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新型自动化和工艺：更新电源的主电器柜（电源，增添新功能，重新调整所有工序卡）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hteck 11">
            <a:extLst>
              <a:ext uri="{FF2B5EF4-FFF2-40B4-BE49-F238E27FC236}">
                <a16:creationId xmlns:a16="http://schemas.microsoft.com/office/drawing/2014/main" id="{0E309563-B2E8-45BE-8D45-D94BC93F558C}"/>
              </a:ext>
            </a:extLst>
          </p:cNvPr>
          <p:cNvSpPr/>
          <p:nvPr/>
        </p:nvSpPr>
        <p:spPr>
          <a:xfrm>
            <a:off x="4768071" y="1743075"/>
            <a:ext cx="3872692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lvl="0" indent="-190500" fontAlgn="base">
              <a:spcBef>
                <a:spcPts val="300"/>
              </a:spcBef>
              <a:buClr>
                <a:schemeClr val="folHlink"/>
              </a:buClr>
            </a:pPr>
            <a:r>
              <a:rPr lang="de-CH" altLang="de-DE" sz="1400" b="1" noProof="1">
                <a:solidFill>
                  <a:schemeClr val="bg1"/>
                </a:solidFill>
                <a:latin typeface="FZZhunYuan-M02S"/>
                <a:cs typeface="FZZhunYuan-M02S"/>
              </a:rPr>
              <a:t>描述</a:t>
            </a:r>
            <a:endParaRPr lang="zh-CN" altLang="de-DE" sz="1400" dirty="0">
              <a:solidFill>
                <a:schemeClr val="bg1"/>
              </a:solidFill>
              <a:latin typeface="FZZhunYuan-M02S"/>
              <a:cs typeface="FZZhunYuan-M02S"/>
            </a:endParaRPr>
          </a:p>
        </p:txBody>
      </p:sp>
    </p:spTree>
    <p:extLst>
      <p:ext uri="{BB962C8B-B14F-4D97-AF65-F5344CB8AC3E}">
        <p14:creationId xmlns:p14="http://schemas.microsoft.com/office/powerpoint/2010/main" val="111102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50460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FZZhunYuan-M02S"/>
                <a:cs typeface="FZZhunYuan-M02S"/>
              </a:rPr>
              <a:t>耗电量减少</a:t>
            </a:r>
            <a:r>
              <a:rPr dirty="0">
                <a:latin typeface="+mn-lt"/>
                <a:cs typeface="FZZhunYuan-M02S"/>
              </a:rPr>
              <a:t>20%</a:t>
            </a:r>
            <a:r>
              <a:rPr dirty="0">
                <a:latin typeface="FZZhunYuan-M02S"/>
                <a:cs typeface="FZZhunYuan-M02S"/>
              </a:rPr>
              <a:t>到</a:t>
            </a:r>
            <a:r>
              <a:rPr dirty="0">
                <a:latin typeface="+mn-lt"/>
                <a:cs typeface="FZZhunYuan-M02S"/>
              </a:rPr>
              <a:t>45%</a:t>
            </a:r>
            <a:endParaRPr lang="zh-CN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dirty="0">
                <a:cs typeface="FZZhunYuan-M02S"/>
              </a:rPr>
              <a:t>ECO</a:t>
            </a:r>
            <a:r>
              <a:rPr dirty="0">
                <a:latin typeface="FZZhunYuan-M02S"/>
                <a:cs typeface="FZZhunYuan-M02S"/>
              </a:rPr>
              <a:t>烘炉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14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09606"/>
              </p:ext>
            </p:extLst>
          </p:nvPr>
        </p:nvGraphicFramePr>
        <p:xfrm>
          <a:off x="651885" y="1743075"/>
          <a:ext cx="7995726" cy="4113240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3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ZZhunYuan-M02S"/>
                          <a:cs typeface="FZZhunYuan-M02S"/>
                        </a:rPr>
                        <a:t>描述</a:t>
                      </a:r>
                      <a:endParaRPr kumimoji="0" lang="zh-CN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ZZhunYuan-M02S"/>
                        <a:cs typeface="FZZhunYuan-M02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 gridSpan="3"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新调整组块/烘炉支架</a:t>
                      </a:r>
                      <a:br>
                        <a:rPr dirty="0"/>
                      </a:br>
                      <a:r>
                        <a:rPr lang="en-US" sz="1200" dirty="0"/>
                        <a:t>瓶颈冷却板独立安装，更加可靠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zh-CN" sz="1200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>
                          <a:latin typeface="+mn-lt"/>
                        </a:rPr>
                        <a:t>Ecoven</a:t>
                      </a:r>
                      <a:r>
                        <a:rPr lang="en-US" sz="1200" b="1" dirty="0"/>
                        <a:t>灯管冷却模块</a:t>
                      </a:r>
                      <a:br>
                        <a:rPr dirty="0"/>
                      </a:br>
                      <a:r>
                        <a:rPr lang="en-US" sz="1200" dirty="0"/>
                        <a:t>不再使用Super Cobra，每个模块专配有电扇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zh-CN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加热模块</a:t>
                      </a:r>
                      <a:br>
                        <a:rPr dirty="0"/>
                      </a:br>
                      <a:r>
                        <a:rPr lang="en-US" sz="1200" dirty="0"/>
                        <a:t>只有</a:t>
                      </a:r>
                      <a:r>
                        <a:rPr lang="en-US" sz="1200" dirty="0">
                          <a:latin typeface="+mn-lt"/>
                        </a:rPr>
                        <a:t>8</a:t>
                      </a:r>
                      <a:r>
                        <a:rPr lang="en-US" sz="1200" dirty="0"/>
                        <a:t>个红外线灯管，加热灯管、陶瓷臂及炉顶反光板有效提升了加热效率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zh-CN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陶瓷炉顶反光板</a:t>
                      </a:r>
                      <a:r>
                        <a:rPr lang="en-US" sz="1200" dirty="0"/>
                        <a:t>高度可调节，适应各种瓶胚长度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zh-CN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布线</a:t>
                      </a:r>
                      <a:br>
                        <a:rPr dirty="0"/>
                      </a:br>
                      <a:r>
                        <a:rPr lang="en-US" sz="1200" dirty="0"/>
                        <a:t>新增预接线电路控制柜，为各个风扇供电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zh-CN" sz="1200" b="1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新型自动化和工艺</a:t>
                      </a:r>
                      <a:br>
                        <a:rPr dirty="0"/>
                      </a:br>
                      <a:r>
                        <a:rPr lang="en-US" sz="1200" dirty="0"/>
                        <a:t>更新电源的主电器柜（电源，增添新功能，重新调整所有工序卡）</a:t>
                      </a:r>
                      <a:br>
                        <a:rPr dirty="0"/>
                      </a:br>
                      <a:endParaRPr dirty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7524328" y="2215917"/>
            <a:ext cx="884820" cy="3409327"/>
            <a:chOff x="7321550" y="1842293"/>
            <a:chExt cx="1153814" cy="4445795"/>
          </a:xfrm>
        </p:grpSpPr>
        <p:pic>
          <p:nvPicPr>
            <p:cNvPr id="6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" t="3406" r="83820" b="7014"/>
            <a:stretch/>
          </p:blipFill>
          <p:spPr bwMode="gray">
            <a:xfrm>
              <a:off x="7321550" y="1842293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0" t="3406" r="66266" b="7014"/>
            <a:stretch/>
          </p:blipFill>
          <p:spPr bwMode="gray">
            <a:xfrm>
              <a:off x="7321550" y="2589529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2" t="14276" r="51150" b="16306"/>
            <a:stretch/>
          </p:blipFill>
          <p:spPr bwMode="gray">
            <a:xfrm>
              <a:off x="7321550" y="333676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1" t="15338" r="33525" b="10078"/>
            <a:stretch/>
          </p:blipFill>
          <p:spPr bwMode="gray">
            <a:xfrm>
              <a:off x="7321550" y="4084001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8" t="14276" r="16274" b="16306"/>
            <a:stretch/>
          </p:blipFill>
          <p:spPr bwMode="gray">
            <a:xfrm>
              <a:off x="7321550" y="4831237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6" t="14276" r="1306" b="16306"/>
            <a:stretch/>
          </p:blipFill>
          <p:spPr bwMode="gray">
            <a:xfrm>
              <a:off x="7321550" y="557847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 err="1">
                <a:solidFill>
                  <a:srgbClr val="000000"/>
                </a:solidFill>
                <a:latin typeface="FZZhunYuan-M02S"/>
                <a:cs typeface="FZZhunYuan-M02S"/>
              </a:rPr>
              <a:t>价值：优化成本</a:t>
            </a:r>
            <a:r>
              <a:rPr lang="fr-FR" sz="800" kern="0" dirty="0">
                <a:solidFill>
                  <a:srgbClr val="000000"/>
                </a:solidFill>
                <a:latin typeface="FZZhunYuan-M02S"/>
                <a:cs typeface="FZZhunYuan-M02S"/>
              </a:rPr>
              <a:t>, </a:t>
            </a:r>
            <a:r>
              <a:rPr lang="ja-JP" altLang="fr-FR" sz="800" kern="0">
                <a:solidFill>
                  <a:srgbClr val="000000"/>
                </a:solidFill>
                <a:latin typeface="FZZhunYuan-M02S"/>
                <a:cs typeface="FZZhunYuan-M02S"/>
              </a:rPr>
              <a:t>可持续发展</a:t>
            </a:r>
            <a:endParaRPr sz="800" kern="0" dirty="0">
              <a:solidFill>
                <a:srgbClr val="000000"/>
              </a:solidFill>
              <a:latin typeface="FZZhunYuan-M02S"/>
              <a:cs typeface="FZZhunYuan-M02S"/>
            </a:endParaRPr>
          </a:p>
          <a:p>
            <a:r>
              <a:rPr sz="800" kern="0" dirty="0">
                <a:solidFill>
                  <a:srgbClr val="000000"/>
                </a:solidFill>
                <a:latin typeface="FZZhunYuan-M02S"/>
                <a:cs typeface="FZZhunYuan-M02S"/>
              </a:rPr>
              <a:t>设备：</a:t>
            </a:r>
            <a:r>
              <a:rPr sz="800" kern="0" dirty="0">
                <a:solidFill>
                  <a:srgbClr val="000000"/>
                </a:solidFill>
                <a:cs typeface="FZZhunYuan-M02S"/>
              </a:rPr>
              <a:t>Universal</a:t>
            </a:r>
            <a:r>
              <a:rPr sz="800" kern="0" dirty="0">
                <a:solidFill>
                  <a:srgbClr val="000000"/>
                </a:solidFill>
                <a:latin typeface="FZZhunYuan-M02S"/>
                <a:cs typeface="FZZhunYuan-M02S"/>
              </a:rPr>
              <a:t>吹瓶机（不包括热定型版本）</a:t>
            </a:r>
          </a:p>
          <a:p>
            <a:r>
              <a:rPr sz="800" kern="0" dirty="0">
                <a:solidFill>
                  <a:srgbClr val="000000"/>
                </a:solidFill>
                <a:latin typeface="FZZhunYuan-M02S"/>
                <a:cs typeface="FZZhunYuan-M02S"/>
              </a:rPr>
              <a:t>产品目录代码：</a:t>
            </a:r>
            <a:r>
              <a:rPr sz="800" kern="0" dirty="0">
                <a:solidFill>
                  <a:srgbClr val="000000"/>
                </a:solidFill>
                <a:cs typeface="FZZhunYuan-M02S"/>
              </a:rPr>
              <a:t>1021</a:t>
            </a:r>
          </a:p>
        </p:txBody>
      </p:sp>
    </p:spTree>
    <p:extLst>
      <p:ext uri="{BB962C8B-B14F-4D97-AF65-F5344CB8AC3E}">
        <p14:creationId xmlns:p14="http://schemas.microsoft.com/office/powerpoint/2010/main" val="179542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109</Words>
  <Application>Microsoft Office PowerPoint</Application>
  <PresentationFormat>Affichage à l'écran (4:3)</PresentationFormat>
  <Paragraphs>36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FZZhunYuan-M02S</vt:lpstr>
      <vt:lpstr>Wingdings</vt:lpstr>
      <vt:lpstr>Sidel Template 2013</vt:lpstr>
      <vt:lpstr>LIOMT</vt:lpstr>
      <vt:lpstr>think-cell Folie</vt:lpstr>
      <vt:lpstr>耗电量减少20%到45%</vt:lpstr>
      <vt:lpstr>耗电量减少20%到45%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耗电量减少20%到45%</dc:title>
  <dc:creator>Gouriou, Lydie</dc:creator>
  <cp:lastModifiedBy>Sorega, Dan</cp:lastModifiedBy>
  <cp:revision>3</cp:revision>
  <dcterms:created xsi:type="dcterms:W3CDTF">2014-07-21T07:29:33Z</dcterms:created>
  <dcterms:modified xsi:type="dcterms:W3CDTF">2019-10-10T13:12:54Z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2019-10-10T13:12:53.2825024Z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2018-08-02T16:11:42.1707600+02:00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2018-08-02T16:11:42.1707600+02:00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