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95" r:id="rId2"/>
    <p:sldId id="296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9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4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179988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924945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87376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199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97009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4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0962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8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4546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461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3924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0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October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F74ACE29-33EA-48B3-A244-37F1E589B156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859587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03787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electricity by 20% to 45%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667" y="1435100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dirty="0"/>
              <a:t>ECO oven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Value: Cost </a:t>
            </a:r>
            <a:r>
              <a:rPr sz="800" kern="0" dirty="0" err="1">
                <a:solidFill>
                  <a:srgbClr val="000000"/>
                </a:solidFill>
              </a:rPr>
              <a:t>Optimisation</a:t>
            </a:r>
            <a:r>
              <a:rPr lang="fr-FR" sz="800" kern="0" dirty="0">
                <a:solidFill>
                  <a:srgbClr val="000000"/>
                </a:solidFill>
              </a:rPr>
              <a:t>, </a:t>
            </a:r>
            <a:r>
              <a:rPr lang="fr-FR" sz="800" kern="0" dirty="0" err="1">
                <a:solidFill>
                  <a:srgbClr val="000000"/>
                </a:solidFill>
              </a:rPr>
              <a:t>Sustainability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Equipment: Universal blowers except heat-set version</a:t>
            </a:r>
          </a:p>
          <a:p>
            <a:r>
              <a:rPr sz="800" kern="0" dirty="0">
                <a:solidFill>
                  <a:srgbClr val="000000"/>
                </a:solidFill>
              </a:rPr>
              <a:t>Catalogue code: 1021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01923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20% to 45% </a:t>
                      </a:r>
                      <a:r>
                        <a:rPr lang="en-US" sz="1200" dirty="0"/>
                        <a:t>less electrical consumption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Fewer lamps for 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11% </a:t>
                      </a:r>
                      <a:r>
                        <a:rPr lang="en-US" sz="1200" dirty="0"/>
                        <a:t>less installed power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Sharper heating: Sharp zoning on preform surface and optimized under-neck stretching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Easier to maintain: Heating module can be serviced on the bench while the machine runs with a spare module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Ceramics are self-cleaning via pyrolysis effect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adjustment block/oven support: Independent setting of neck cooling shield for more stability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Ecoven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module for lamps cooling: The Super Cobra is replaced by a fan dedicated to each module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Heating modules: Only 8 IR lamps, more efficient lamps, ceramic wall and top reflector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Ceramic oven top reflector, adjustable in height 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fit all preform lengths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Wiring: Pre-wired cabinet added to supply power 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the fans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automation and process: Updated main electrical cabinet (power supply, new functionalities and readjustment of all process sheets)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hteck 11">
            <a:extLst>
              <a:ext uri="{FF2B5EF4-FFF2-40B4-BE49-F238E27FC236}">
                <a16:creationId xmlns:a16="http://schemas.microsoft.com/office/drawing/2014/main" id="{061AC023-FFF5-45E5-8274-F5A7C97BEB50}"/>
              </a:ext>
            </a:extLst>
          </p:cNvPr>
          <p:cNvSpPr/>
          <p:nvPr/>
        </p:nvSpPr>
        <p:spPr>
          <a:xfrm>
            <a:off x="4776583" y="1729915"/>
            <a:ext cx="3872692" cy="3961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lvl="0" indent="-190500" fontAlgn="base">
              <a:spcBef>
                <a:spcPts val="300"/>
              </a:spcBef>
              <a:buClr>
                <a:schemeClr val="folHlink"/>
              </a:buClr>
            </a:pPr>
            <a:r>
              <a:rPr lang="de-CH" altLang="de-DE" sz="1400" b="1" noProof="1">
                <a:solidFill>
                  <a:schemeClr val="bg1"/>
                </a:solidFill>
                <a:latin typeface="Arial" charset="0"/>
                <a:cs typeface="Arial" charset="0"/>
              </a:rPr>
              <a:t>DESCRIPTION</a:t>
            </a:r>
            <a:endParaRPr lang="en-GB" altLang="de-DE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4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17150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 electricity by 20% to 45%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0835" y="1420673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lang="en-GB" dirty="0"/>
              <a:t>ECO oven</a:t>
            </a: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14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6986"/>
              </p:ext>
            </p:extLst>
          </p:nvPr>
        </p:nvGraphicFramePr>
        <p:xfrm>
          <a:off x="651885" y="1743075"/>
          <a:ext cx="7995726" cy="4021800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3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 gridSpan="3"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New adjustment block/oven support</a:t>
                      </a:r>
                      <a:br>
                        <a:rPr lang="en-US" sz="1200" b="1" dirty="0"/>
                      </a:br>
                      <a:r>
                        <a:rPr lang="en-US" sz="1200" dirty="0"/>
                        <a:t>Independent setting of neck cooling shield for more stability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 err="1"/>
                        <a:t>Ecoven</a:t>
                      </a:r>
                      <a:r>
                        <a:rPr lang="en-US" sz="1200" b="1" dirty="0"/>
                        <a:t> module for lamps cooling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The Super Cobra is replaced by a fan dedicated to each module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b="1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Heating modules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Only 8 IR lamps, more efficient lamps, ceramic wall and top reflector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b="1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Ceramic oven top reflector</a:t>
                      </a:r>
                      <a:r>
                        <a:rPr lang="en-US" sz="1200" dirty="0"/>
                        <a:t>, adjustable in height to fit all preform lengths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b="1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Wiring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Pre-wired cabinet added to supply power to the fans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b="1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New automation and process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Updated main electrical cabinet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(power supply, new functionalities and readjustment of all process sheets)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7524328" y="2215917"/>
            <a:ext cx="884820" cy="3409327"/>
            <a:chOff x="7321550" y="1842293"/>
            <a:chExt cx="1153814" cy="4445795"/>
          </a:xfrm>
        </p:grpSpPr>
        <p:pic>
          <p:nvPicPr>
            <p:cNvPr id="6" name="Picture 23" descr="1021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" t="3406" r="83820" b="7014"/>
            <a:stretch/>
          </p:blipFill>
          <p:spPr bwMode="gray">
            <a:xfrm>
              <a:off x="7321550" y="1842293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1021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0" t="3406" r="66266" b="7014"/>
            <a:stretch/>
          </p:blipFill>
          <p:spPr bwMode="gray">
            <a:xfrm>
              <a:off x="7321550" y="2589529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3" descr="1021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2" t="14276" r="51150" b="16306"/>
            <a:stretch/>
          </p:blipFill>
          <p:spPr bwMode="gray">
            <a:xfrm>
              <a:off x="7321550" y="333676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1021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1" t="15338" r="33525" b="10078"/>
            <a:stretch/>
          </p:blipFill>
          <p:spPr bwMode="gray">
            <a:xfrm>
              <a:off x="7321550" y="4084001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 descr="1021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28" t="14276" r="16274" b="16306"/>
            <a:stretch/>
          </p:blipFill>
          <p:spPr bwMode="gray">
            <a:xfrm>
              <a:off x="7321550" y="4831237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 descr="1021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6" t="14276" r="1306" b="16306"/>
            <a:stretch/>
          </p:blipFill>
          <p:spPr bwMode="gray">
            <a:xfrm>
              <a:off x="7321550" y="557847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Value: Cost </a:t>
            </a:r>
            <a:r>
              <a:rPr sz="800" kern="0" dirty="0" err="1">
                <a:solidFill>
                  <a:srgbClr val="000000"/>
                </a:solidFill>
              </a:rPr>
              <a:t>Optimisation</a:t>
            </a:r>
            <a:r>
              <a:rPr lang="fr-FR" sz="800" kern="0" dirty="0">
                <a:solidFill>
                  <a:srgbClr val="000000"/>
                </a:solidFill>
              </a:rPr>
              <a:t>, </a:t>
            </a:r>
            <a:r>
              <a:rPr lang="fr-FR" sz="800" kern="0">
                <a:solidFill>
                  <a:srgbClr val="000000"/>
                </a:solidFill>
              </a:rPr>
              <a:t>Sustainability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Equipment: Universal blowers except heat-set version</a:t>
            </a:r>
          </a:p>
          <a:p>
            <a:r>
              <a:rPr sz="800" kern="0" dirty="0">
                <a:solidFill>
                  <a:srgbClr val="000000"/>
                </a:solidFill>
              </a:rPr>
              <a:t>Catalogue code: 1021</a:t>
            </a:r>
          </a:p>
        </p:txBody>
      </p:sp>
      <p:sp>
        <p:nvSpPr>
          <p:cNvPr id="17" name="Rechteck 11">
            <a:extLst>
              <a:ext uri="{FF2B5EF4-FFF2-40B4-BE49-F238E27FC236}">
                <a16:creationId xmlns:a16="http://schemas.microsoft.com/office/drawing/2014/main" id="{DAEC3225-7B6C-4B00-8C60-A8319352894C}"/>
              </a:ext>
            </a:extLst>
          </p:cNvPr>
          <p:cNvSpPr/>
          <p:nvPr/>
        </p:nvSpPr>
        <p:spPr>
          <a:xfrm>
            <a:off x="647700" y="1738174"/>
            <a:ext cx="7995726" cy="3961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lvl="0" indent="-190500" fontAlgn="base">
              <a:spcBef>
                <a:spcPts val="300"/>
              </a:spcBef>
              <a:buClr>
                <a:schemeClr val="folHlink"/>
              </a:buClr>
            </a:pPr>
            <a:r>
              <a:rPr lang="de-CH" altLang="de-DE" sz="1400" b="1" noProof="1">
                <a:solidFill>
                  <a:schemeClr val="bg1"/>
                </a:solidFill>
                <a:latin typeface="Arial" charset="0"/>
                <a:cs typeface="Arial" charset="0"/>
              </a:rPr>
              <a:t>DESCRIPTION</a:t>
            </a:r>
            <a:endParaRPr lang="en-GB" altLang="de-DE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78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180</Words>
  <Application>Microsoft Office PowerPoint</Application>
  <PresentationFormat>Affichage à l'écran (4:3)</PresentationFormat>
  <Paragraphs>37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Wingdings</vt:lpstr>
      <vt:lpstr>LIOMT</vt:lpstr>
      <vt:lpstr>think-cell Folie</vt:lpstr>
      <vt:lpstr>Reduce electricity by 20% to 45%</vt:lpstr>
      <vt:lpstr>Reduce electricity by 20% to 45%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43</cp:revision>
  <dcterms:created xsi:type="dcterms:W3CDTF">2014-05-22T13:23:46Z</dcterms:created>
  <dcterms:modified xsi:type="dcterms:W3CDTF">2019-10-10T13:10:22Z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2019-10-10T13:10:21.3535805Z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MSIP_Label_e35bb0a3-90cf-41a8-939e-500b35438edf_Enabled">
    <vt:lpwstr>True</vt:lpwstr>
  </property>
  <property fmtid="{D5CDD505-2E9C-101B-9397-08002B2CF9AE}" pid="10" name="MSIP_Label_e35bb0a3-90cf-41a8-939e-500b35438edf_SiteId">
    <vt:lpwstr>2390cbd1-e663-4321-bc93-ba298637ce52</vt:lpwstr>
  </property>
  <property fmtid="{D5CDD505-2E9C-101B-9397-08002B2CF9AE}" pid="11" name="MSIP_Label_e35bb0a3-90cf-41a8-939e-500b35438edf_Owner">
    <vt:lpwstr>107200@sidel.com</vt:lpwstr>
  </property>
  <property fmtid="{D5CDD505-2E9C-101B-9397-08002B2CF9AE}" pid="12" name="MSIP_Label_e35bb0a3-90cf-41a8-939e-500b35438edf_SetDate">
    <vt:lpwstr>2018-08-02T16:06:57.3147582+02:00</vt:lpwstr>
  </property>
  <property fmtid="{D5CDD505-2E9C-101B-9397-08002B2CF9AE}" pid="13" name="MSIP_Label_e35bb0a3-90cf-41a8-939e-500b35438edf_Name">
    <vt:lpwstr>Sidel-Confidential</vt:lpwstr>
  </property>
  <property fmtid="{D5CDD505-2E9C-101B-9397-08002B2CF9AE}" pid="14" name="MSIP_Label_e35bb0a3-90cf-41a8-939e-500b35438edf_Application">
    <vt:lpwstr>Microsoft Azure Information Protection</vt:lpwstr>
  </property>
  <property fmtid="{D5CDD505-2E9C-101B-9397-08002B2CF9AE}" pid="15" name="MSIP_Label_e35bb0a3-90cf-41a8-939e-500b35438edf_Extended_MSFT_Method">
    <vt:lpwstr>Automatic</vt:lpwstr>
  </property>
  <property fmtid="{D5CDD505-2E9C-101B-9397-08002B2CF9AE}" pid="16" name="MSIP_Label_06263584-a2fa-494a-b6ac-a3eeadb86bd0_Enabled">
    <vt:lpwstr>True</vt:lpwstr>
  </property>
  <property fmtid="{D5CDD505-2E9C-101B-9397-08002B2CF9AE}" pid="17" name="MSIP_Label_06263584-a2fa-494a-b6ac-a3eeadb86bd0_SiteId">
    <vt:lpwstr>2390cbd1-e663-4321-bc93-ba298637ce52</vt:lpwstr>
  </property>
  <property fmtid="{D5CDD505-2E9C-101B-9397-08002B2CF9AE}" pid="18" name="MSIP_Label_06263584-a2fa-494a-b6ac-a3eeadb86bd0_Owner">
    <vt:lpwstr>107200@sidel.com</vt:lpwstr>
  </property>
  <property fmtid="{D5CDD505-2E9C-101B-9397-08002B2CF9AE}" pid="19" name="MSIP_Label_06263584-a2fa-494a-b6ac-a3eeadb86bd0_SetDate">
    <vt:lpwstr>2018-08-02T16:06:57.3303582+02:00</vt:lpwstr>
  </property>
  <property fmtid="{D5CDD505-2E9C-101B-9397-08002B2CF9AE}" pid="20" name="MSIP_Label_06263584-a2fa-494a-b6ac-a3eeadb86bd0_Name">
    <vt:lpwstr>Internal</vt:lpwstr>
  </property>
  <property fmtid="{D5CDD505-2E9C-101B-9397-08002B2CF9AE}" pid="21" name="MSIP_Label_06263584-a2fa-494a-b6ac-a3eeadb86bd0_Application">
    <vt:lpwstr>Microsoft Azure Information Protection</vt:lpwstr>
  </property>
  <property fmtid="{D5CDD505-2E9C-101B-9397-08002B2CF9AE}" pid="22" name="MSIP_Label_06263584-a2fa-494a-b6ac-a3eeadb86bd0_Extended_MSFT_Method">
    <vt:lpwstr>Automatic</vt:lpwstr>
  </property>
  <property fmtid="{D5CDD505-2E9C-101B-9397-08002B2CF9AE}" pid="23" name="Sensitivity">
    <vt:lpwstr>General Sidel-Confidential Internal</vt:lpwstr>
  </property>
</Properties>
</file>