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1074" r:id="rId2"/>
    <p:sldId id="10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8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119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F74ACE29-33EA-48B3-A244-37F1E589B15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859587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jpe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electricity by 20% to 45%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24369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ECO oven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Cost Optimisation, Sustainability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Universal blowers except heat-set version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1021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20% to 45% </a:t>
                      </a:r>
                      <a:r>
                        <a:rPr lang="en-US" sz="1200" dirty="0"/>
                        <a:t>less electrical consumption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Fewer lamps for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11% </a:t>
                      </a:r>
                      <a:r>
                        <a:rPr lang="en-US" sz="1200" dirty="0"/>
                        <a:t>less installed power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Sharper heating: Sharp zoning on preform surface and optimized under-neck stretching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Easier to maintain: Heating module can be serviced on the bench while the machine runs with a spare module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Ceramics are self-cleaning via pyrolysis effect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adjustment block/oven support: Independent setting of neck cooling shield for more stability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Ecoven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module for lamps cooling: The Super Cobra is replaced by a fan dedicated to each module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Heating modules: Only 8 IR lamps, more efficient lamps, ceramic wall and top reflector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Ceramic oven top reflector, adjustable in height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fit all preform lengths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Wiring: Pre-wired cabinet added to supply power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fans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automation and process: Updated main electrical cabinet (power supply, new functionalities and readjustment of all process sheets)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hteck 11">
            <a:extLst>
              <a:ext uri="{FF2B5EF4-FFF2-40B4-BE49-F238E27FC236}">
                <a16:creationId xmlns:a16="http://schemas.microsoft.com/office/drawing/2014/main" id="{6E3E01E4-0F6B-44FA-8E5C-6E2A7C304313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361580-843E-45BF-B6F2-8F2301F05E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660" y="4005064"/>
            <a:ext cx="2564514" cy="162018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ED0BC7F-EB95-47F1-A1A0-A96B87E88A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4744"/>
            <a:ext cx="107643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7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Reduce electricity by 20% to 45%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5921" y="1415391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GB" dirty="0"/>
              <a:t>ECO oven</a:t>
            </a:r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4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5726" cy="4021800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3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 gridSpan="3"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New adjustment block/oven support</a:t>
                      </a:r>
                      <a:br>
                        <a:rPr lang="en-US" sz="1200" b="1" dirty="0"/>
                      </a:br>
                      <a:r>
                        <a:rPr lang="en-US" sz="1200" dirty="0"/>
                        <a:t>Independent setting of neck cooling shield for more stability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 err="1"/>
                        <a:t>Ecoven</a:t>
                      </a:r>
                      <a:r>
                        <a:rPr lang="en-US" sz="1200" b="1" dirty="0"/>
                        <a:t> module for lamps cooling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The Super Cobra is replaced by a fan dedicated to each module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1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Heating modules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Only 8 IR lamps, more efficient lamps, ceramic wall and top reflector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1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Ceramic oven top reflector</a:t>
                      </a:r>
                      <a:r>
                        <a:rPr lang="en-US" sz="1200" dirty="0"/>
                        <a:t>, adjustable in height to fit all preform lengths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1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Wiring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Pre-wired cabinet added to supply power to the fans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1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New automation and process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Updated main electrical cabinet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(power supply, new functionalities and readjustment of all process sheets)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" name="Gruppieren 14"/>
          <p:cNvGrpSpPr/>
          <p:nvPr/>
        </p:nvGrpSpPr>
        <p:grpSpPr>
          <a:xfrm>
            <a:off x="7524328" y="2215917"/>
            <a:ext cx="884820" cy="3409327"/>
            <a:chOff x="7321550" y="1842293"/>
            <a:chExt cx="1153814" cy="4445795"/>
          </a:xfrm>
        </p:grpSpPr>
        <p:pic>
          <p:nvPicPr>
            <p:cNvPr id="6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6" t="3406" r="83820" b="7014"/>
            <a:stretch/>
          </p:blipFill>
          <p:spPr bwMode="gray">
            <a:xfrm>
              <a:off x="7321550" y="1842293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30" t="3406" r="66266" b="7014"/>
            <a:stretch/>
          </p:blipFill>
          <p:spPr bwMode="gray">
            <a:xfrm>
              <a:off x="7321550" y="2589529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552" t="14276" r="51150" b="16306"/>
            <a:stretch/>
          </p:blipFill>
          <p:spPr bwMode="gray">
            <a:xfrm>
              <a:off x="7321550" y="3336765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411" t="15338" r="33525" b="10078"/>
            <a:stretch/>
          </p:blipFill>
          <p:spPr bwMode="gray">
            <a:xfrm>
              <a:off x="7321550" y="4084001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428" t="14276" r="16274" b="16306"/>
            <a:stretch/>
          </p:blipFill>
          <p:spPr bwMode="gray">
            <a:xfrm>
              <a:off x="7321550" y="4831237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3" descr="1021"/>
            <p:cNvPicPr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396" t="14276" r="1306" b="16306"/>
            <a:stretch/>
          </p:blipFill>
          <p:spPr bwMode="gray">
            <a:xfrm>
              <a:off x="7321550" y="5578475"/>
              <a:ext cx="1153814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Cost Optimisation, Sustainability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Universal blowers except heat-set version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1021</a:t>
            </a:r>
          </a:p>
        </p:txBody>
      </p:sp>
      <p:sp>
        <p:nvSpPr>
          <p:cNvPr id="17" name="Rechteck 11">
            <a:extLst>
              <a:ext uri="{FF2B5EF4-FFF2-40B4-BE49-F238E27FC236}">
                <a16:creationId xmlns:a16="http://schemas.microsoft.com/office/drawing/2014/main" id="{5501DB74-9E8C-49BA-BD89-96DAC4E3C675}"/>
              </a:ext>
            </a:extLst>
          </p:cNvPr>
          <p:cNvSpPr/>
          <p:nvPr/>
        </p:nvSpPr>
        <p:spPr>
          <a:xfrm>
            <a:off x="647700" y="1743075"/>
            <a:ext cx="80015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B0BD1E8-4713-4F44-90BC-519E5570DF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4744"/>
            <a:ext cx="107643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790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Wingdings</vt:lpstr>
      <vt:lpstr>LIOMT</vt:lpstr>
      <vt:lpstr>think-cell Folie</vt:lpstr>
      <vt:lpstr>Reduce electricity by 20% to 45%</vt:lpstr>
      <vt:lpstr>Reduce electricity by 20% to 45%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45</cp:revision>
  <dcterms:created xsi:type="dcterms:W3CDTF">2014-05-22T13:23:46Z</dcterms:created>
  <dcterms:modified xsi:type="dcterms:W3CDTF">2020-11-20T10:18:32Z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2019-10-10T13:10:21.3535805Z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2018-08-02T16:06:57.3147582+02:00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2018-08-02T16:06:57.3303582+02:00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