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9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7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6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br>
              <a:rPr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20046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4885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173025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821651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7460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28018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8674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1413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382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6822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6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29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81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1450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12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0155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www.sidel.es</a:t>
            </a:r>
            <a:endParaRPr lang="es-ES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br>
              <a:rPr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</p:spTree>
    <p:extLst>
      <p:ext uri="{BB962C8B-B14F-4D97-AF65-F5344CB8AC3E}">
        <p14:creationId xmlns:p14="http://schemas.microsoft.com/office/powerpoint/2010/main" val="81066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315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17906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www.sidel.es</a:t>
            </a:r>
            <a:endParaRPr lang="es-ES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br>
              <a:rPr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</p:spTree>
    <p:extLst>
      <p:ext uri="{BB962C8B-B14F-4D97-AF65-F5344CB8AC3E}">
        <p14:creationId xmlns:p14="http://schemas.microsoft.com/office/powerpoint/2010/main" val="7182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067310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vmlDrawing" Target="../drawings/vmlDrawing6.v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e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384358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Plantilla Sidel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10 October 2019</a:t>
            </a:fld>
            <a:r>
              <a:rPr lang="en-GB">
                <a:solidFill>
                  <a:srgbClr val="7F7F7F"/>
                </a:solidFill>
              </a:rPr>
              <a:t> Confidencial</a:t>
            </a:r>
            <a:endParaRPr lang="es-ES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Página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s-ES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C0A2EAD1-DC0A-4E65-87AF-43A9F09E7044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79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October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9BC0AB92-93F3-48B9-B2A5-CE86869C591A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4160358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93757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Reduzca el consumo eléctrico en entre un 20 y un 45 %</a:t>
            </a:r>
            <a:endParaRPr lang="es-E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4363" y="1311902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dirty="0"/>
              <a:t>Ecoven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Valor: optimización de </a:t>
            </a:r>
            <a:r>
              <a:rPr sz="800" kern="0" dirty="0" err="1">
                <a:solidFill>
                  <a:srgbClr val="000000"/>
                </a:solidFill>
              </a:rPr>
              <a:t>costos</a:t>
            </a:r>
            <a:r>
              <a:rPr lang="fr-FR" sz="800" kern="0" dirty="0">
                <a:solidFill>
                  <a:srgbClr val="000000"/>
                </a:solidFill>
              </a:rPr>
              <a:t>, </a:t>
            </a:r>
            <a:r>
              <a:rPr lang="fr-FR" sz="800" kern="0" dirty="0" err="1">
                <a:solidFill>
                  <a:srgbClr val="000000"/>
                </a:solidFill>
              </a:rPr>
              <a:t>Sostenibilidad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Equipo: sopladoras Universal excepto la versión de calentamiento fijo.</a:t>
            </a:r>
          </a:p>
          <a:p>
            <a:r>
              <a:rPr sz="800" kern="0" dirty="0">
                <a:solidFill>
                  <a:srgbClr val="000000"/>
                </a:solidFill>
              </a:rPr>
              <a:t>Código de catálogo</a:t>
            </a:r>
            <a:r>
              <a:rPr sz="800" kern="0">
                <a:solidFill>
                  <a:srgbClr val="000000"/>
                </a:solidFill>
              </a:rPr>
              <a:t>: 1021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51618"/>
              </p:ext>
            </p:extLst>
          </p:nvPr>
        </p:nvGraphicFramePr>
        <p:xfrm>
          <a:off x="651885" y="1644208"/>
          <a:ext cx="7997390" cy="4062189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VALOR Y VENTAJAS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DESCRIPCIÓN</a:t>
                      </a:r>
                      <a:endParaRPr kumimoji="0" lang="es-ES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349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Entre un 20 % y un 45 %</a:t>
                      </a:r>
                      <a:r>
                        <a:t> </a:t>
                      </a:r>
                      <a:r>
                        <a:rPr lang="en-US" sz="1200" dirty="0"/>
                        <a:t>de reducción en el consumo eléctrico.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Menos lámparas para un 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</a:rPr>
                        <a:t>11 %</a:t>
                      </a:r>
                      <a:r>
                        <a:rPr lang="en-US" sz="1200" dirty="0"/>
                        <a:t> menos de potencia instalada.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Mejor dirección del calentamiento: una zonificación más exacta en la superficie de la preforma y un estirado optimizado debajo del cuello.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Mantenimiento más sencillo: el módulo de calentamiento puede revisarse en el banco mientras la máquina funciona con un módulo de repuesto.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Los cerámicos son autolimpiantes por efecto de pirólisis.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Nuevo ajuste de soporte bloque/horno: configuración independiente del escudo de enfriamiento del cuello para una mejor estabilidad.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Módulo de Ecoven para enfriamiento de lámparas: la Super Cobra se remplaza por un ventilador dedicado a cada módulo.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Módulos de calentamiento: solo 8 lámparas infrarrojas, lámparas más eficientes, pared de cerámica y reflector superior.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Reflector superior del horno de cerámica, ajustable en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altura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para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adaptarse a todas las longitudes de preforma.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Cableado: adición de armario precableado para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suministrar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potencia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a los ventiladores.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Nueva automatización y proceso: armario eléctrico principal actualizado (suministro de potencia, nuevas funciones y reajuste de todas las fichas de proceso).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hteck 11">
            <a:extLst>
              <a:ext uri="{FF2B5EF4-FFF2-40B4-BE49-F238E27FC236}">
                <a16:creationId xmlns:a16="http://schemas.microsoft.com/office/drawing/2014/main" id="{9561F896-DE4E-4CB6-AEC8-E220433D816F}"/>
              </a:ext>
            </a:extLst>
          </p:cNvPr>
          <p:cNvSpPr/>
          <p:nvPr/>
        </p:nvSpPr>
        <p:spPr>
          <a:xfrm>
            <a:off x="4767308" y="1644208"/>
            <a:ext cx="3872692" cy="396123"/>
          </a:xfrm>
          <a:prstGeom prst="rect">
            <a:avLst/>
          </a:prstGeom>
          <a:solidFill>
            <a:srgbClr val="E64B00"/>
          </a:solidFill>
          <a:ln w="12700" cap="flat" cmpd="sng" algn="ctr">
            <a:solidFill>
              <a:srgbClr val="E64B00"/>
            </a:solidFill>
            <a:prstDash val="solid"/>
          </a:ln>
          <a:effectLst/>
        </p:spPr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DESCRIPCIÓN</a:t>
            </a:r>
            <a:endParaRPr kumimoji="0" lang="es-E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3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04722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Reduzca la electricidad en entre un 20 y </a:t>
            </a:r>
            <a:br>
              <a:rPr dirty="0"/>
            </a:br>
            <a:r>
              <a:rPr dirty="0"/>
              <a:t>un 45 %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71538" y="1406247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dirty="0"/>
              <a:t>Ecoven</a:t>
            </a: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14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57390"/>
              </p:ext>
            </p:extLst>
          </p:nvPr>
        </p:nvGraphicFramePr>
        <p:xfrm>
          <a:off x="651885" y="1743075"/>
          <a:ext cx="7995726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3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DESCRIPCIÓN</a:t>
                      </a:r>
                      <a:endParaRPr kumimoji="0" lang="es-ES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 gridSpan="3"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Nuevo ajuste de soporte bloque/horno: </a:t>
                      </a:r>
                      <a:br>
                        <a:rPr dirty="0"/>
                      </a:br>
                      <a:r>
                        <a:rPr lang="en-US" sz="1200" dirty="0"/>
                        <a:t>configuración independiente del escudo de enfriamiento del cuello para una mejor estabilidad.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s-ES" sz="1200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Módulo de Ecoven para enfriamiento de lámparas:</a:t>
                      </a:r>
                      <a:br>
                        <a:rPr dirty="0"/>
                      </a:br>
                      <a:r>
                        <a:rPr lang="en-US" sz="1200" dirty="0"/>
                        <a:t>la Super Cobra se remplaza por un ventilador dedicado a cada módulo.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s-ES" sz="1200" b="1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Módulos de calentamiento:</a:t>
                      </a:r>
                      <a:br>
                        <a:rPr dirty="0"/>
                      </a:br>
                      <a:r>
                        <a:rPr lang="en-US" sz="1200" dirty="0"/>
                        <a:t>solo 8 lámparas infrarrojas, lámparas más eficientes, pared de cerámica y reflector superior.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s-ES" sz="1200" b="1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Reflector superior del horno de cerámica, </a:t>
                      </a:r>
                      <a:r>
                        <a:rPr lang="en-US" sz="1200" dirty="0"/>
                        <a:t>ajustable en altura para adaptarse a todas </a:t>
                      </a:r>
                      <a:r>
                        <a:rPr lang="en-US" sz="1200" dirty="0" err="1"/>
                        <a:t>las</a:t>
                      </a:r>
                      <a:r>
                        <a:rPr lang="en-US" sz="1200" dirty="0"/>
                        <a:t>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longitudes de preforma.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s-ES" sz="1200" b="1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Cableado: </a:t>
                      </a:r>
                      <a:r>
                        <a:rPr lang="en-US" sz="1200" dirty="0"/>
                        <a:t>adición de armario precableado para suministrar potencia a los ventiladores.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s-ES" sz="1200" b="1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Nueva automatización y proceso: </a:t>
                      </a:r>
                      <a:r>
                        <a:rPr lang="en-US" sz="1200" dirty="0"/>
                        <a:t>armario eléctrico principal actualizado (suministro de </a:t>
                      </a:r>
                      <a:br>
                        <a:rPr lang="en-US" sz="1200" dirty="0"/>
                      </a:br>
                      <a:r>
                        <a:rPr lang="en-US" sz="1200" dirty="0" err="1"/>
                        <a:t>potencia</a:t>
                      </a:r>
                      <a:r>
                        <a:rPr lang="en-US" sz="1200" dirty="0"/>
                        <a:t>, nuevas funciones y reajuste de todas las fichas de proceso).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7575612" y="2215917"/>
            <a:ext cx="884820" cy="3409327"/>
            <a:chOff x="7321550" y="1842293"/>
            <a:chExt cx="1153814" cy="4445795"/>
          </a:xfrm>
        </p:grpSpPr>
        <p:pic>
          <p:nvPicPr>
            <p:cNvPr id="6" name="Picture 23" descr="1021.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" t="3406" r="83820" b="7014"/>
            <a:stretch/>
          </p:blipFill>
          <p:spPr bwMode="gray">
            <a:xfrm>
              <a:off x="7321550" y="1842293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1021.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0" t="3406" r="66266" b="7014"/>
            <a:stretch/>
          </p:blipFill>
          <p:spPr bwMode="gray">
            <a:xfrm>
              <a:off x="7321550" y="2589529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3" descr="1021.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2" t="14276" r="51150" b="16306"/>
            <a:stretch/>
          </p:blipFill>
          <p:spPr bwMode="gray">
            <a:xfrm>
              <a:off x="7321550" y="333676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1021.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1" t="15338" r="33525" b="10078"/>
            <a:stretch/>
          </p:blipFill>
          <p:spPr bwMode="gray">
            <a:xfrm>
              <a:off x="7321550" y="4084001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 descr="1021.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28" t="14276" r="16274" b="16306"/>
            <a:stretch/>
          </p:blipFill>
          <p:spPr bwMode="gray">
            <a:xfrm>
              <a:off x="7321550" y="4831237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 descr="1021.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6" t="14276" r="1306" b="16306"/>
            <a:stretch/>
          </p:blipFill>
          <p:spPr bwMode="gray">
            <a:xfrm>
              <a:off x="7321550" y="557847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Valor: optimización de </a:t>
            </a:r>
            <a:r>
              <a:rPr sz="800" kern="0" dirty="0" err="1">
                <a:solidFill>
                  <a:srgbClr val="000000"/>
                </a:solidFill>
              </a:rPr>
              <a:t>costos</a:t>
            </a:r>
            <a:r>
              <a:rPr lang="fr-FR" sz="800" kern="0" dirty="0">
                <a:solidFill>
                  <a:srgbClr val="000000"/>
                </a:solidFill>
              </a:rPr>
              <a:t>, </a:t>
            </a:r>
            <a:r>
              <a:rPr lang="fr-FR" sz="800" kern="0" dirty="0" err="1">
                <a:solidFill>
                  <a:srgbClr val="000000"/>
                </a:solidFill>
              </a:rPr>
              <a:t>Sostenibilidad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Equipo: sopladoras Universal excepto la versión de calentamiento fijo.</a:t>
            </a:r>
          </a:p>
          <a:p>
            <a:r>
              <a:rPr sz="800" kern="0" dirty="0">
                <a:solidFill>
                  <a:srgbClr val="000000"/>
                </a:solidFill>
              </a:rPr>
              <a:t>Código de catálogo: 1021</a:t>
            </a:r>
          </a:p>
        </p:txBody>
      </p:sp>
    </p:spTree>
    <p:extLst>
      <p:ext uri="{BB962C8B-B14F-4D97-AF65-F5344CB8AC3E}">
        <p14:creationId xmlns:p14="http://schemas.microsoft.com/office/powerpoint/2010/main" val="3224024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203</Words>
  <Application>Microsoft Office PowerPoint</Application>
  <PresentationFormat>Affichage à l'écran (4:3)</PresentationFormat>
  <Paragraphs>36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Wingdings</vt:lpstr>
      <vt:lpstr>Sidel Template 2013</vt:lpstr>
      <vt:lpstr>LIOMT</vt:lpstr>
      <vt:lpstr>think-cell Folie</vt:lpstr>
      <vt:lpstr>Reduzca el consumo eléctrico en entre un 20 y un 45 %</vt:lpstr>
      <vt:lpstr>Reduzca la electricidad en entre un 20 y  un 45 %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Reduzca el consumo eléctrico en entre un 20 y un 45 %</dc:title>
  <dc:creator>Gouriou, Lydie</dc:creator>
  <cp:lastModifiedBy>Sorega, Dan</cp:lastModifiedBy>
  <cp:revision>4</cp:revision>
  <dcterms:created xsi:type="dcterms:W3CDTF">2014-07-17T11:34:08Z</dcterms:created>
  <dcterms:modified xsi:type="dcterms:W3CDTF">2019-10-10T13:12:29Z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2019-10-10T13:12:29.1901994Z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MSIP_Label_e35bb0a3-90cf-41a8-939e-500b35438edf_Enabled">
    <vt:lpwstr>True</vt:lpwstr>
  </property>
  <property fmtid="{D5CDD505-2E9C-101B-9397-08002B2CF9AE}" pid="10" name="MSIP_Label_e35bb0a3-90cf-41a8-939e-500b35438edf_SiteId">
    <vt:lpwstr>2390cbd1-e663-4321-bc93-ba298637ce52</vt:lpwstr>
  </property>
  <property fmtid="{D5CDD505-2E9C-101B-9397-08002B2CF9AE}" pid="11" name="MSIP_Label_e35bb0a3-90cf-41a8-939e-500b35438edf_Owner">
    <vt:lpwstr>107200@sidel.com</vt:lpwstr>
  </property>
  <property fmtid="{D5CDD505-2E9C-101B-9397-08002B2CF9AE}" pid="12" name="MSIP_Label_e35bb0a3-90cf-41a8-939e-500b35438edf_SetDate">
    <vt:lpwstr>2018-08-02T16:13:41.5887608+02:00</vt:lpwstr>
  </property>
  <property fmtid="{D5CDD505-2E9C-101B-9397-08002B2CF9AE}" pid="13" name="MSIP_Label_e35bb0a3-90cf-41a8-939e-500b35438edf_Name">
    <vt:lpwstr>Sidel-Confidential</vt:lpwstr>
  </property>
  <property fmtid="{D5CDD505-2E9C-101B-9397-08002B2CF9AE}" pid="14" name="MSIP_Label_e35bb0a3-90cf-41a8-939e-500b35438edf_Application">
    <vt:lpwstr>Microsoft Azure Information Protection</vt:lpwstr>
  </property>
  <property fmtid="{D5CDD505-2E9C-101B-9397-08002B2CF9AE}" pid="15" name="MSIP_Label_e35bb0a3-90cf-41a8-939e-500b35438edf_Extended_MSFT_Method">
    <vt:lpwstr>Automatic</vt:lpwstr>
  </property>
  <property fmtid="{D5CDD505-2E9C-101B-9397-08002B2CF9AE}" pid="16" name="MSIP_Label_06263584-a2fa-494a-b6ac-a3eeadb86bd0_Enabled">
    <vt:lpwstr>True</vt:lpwstr>
  </property>
  <property fmtid="{D5CDD505-2E9C-101B-9397-08002B2CF9AE}" pid="17" name="MSIP_Label_06263584-a2fa-494a-b6ac-a3eeadb86bd0_SiteId">
    <vt:lpwstr>2390cbd1-e663-4321-bc93-ba298637ce52</vt:lpwstr>
  </property>
  <property fmtid="{D5CDD505-2E9C-101B-9397-08002B2CF9AE}" pid="18" name="MSIP_Label_06263584-a2fa-494a-b6ac-a3eeadb86bd0_Owner">
    <vt:lpwstr>107200@sidel.com</vt:lpwstr>
  </property>
  <property fmtid="{D5CDD505-2E9C-101B-9397-08002B2CF9AE}" pid="19" name="MSIP_Label_06263584-a2fa-494a-b6ac-a3eeadb86bd0_SetDate">
    <vt:lpwstr>2018-08-02T16:13:41.5887608+02:00</vt:lpwstr>
  </property>
  <property fmtid="{D5CDD505-2E9C-101B-9397-08002B2CF9AE}" pid="20" name="MSIP_Label_06263584-a2fa-494a-b6ac-a3eeadb86bd0_Name">
    <vt:lpwstr>Internal</vt:lpwstr>
  </property>
  <property fmtid="{D5CDD505-2E9C-101B-9397-08002B2CF9AE}" pid="21" name="MSIP_Label_06263584-a2fa-494a-b6ac-a3eeadb86bd0_Application">
    <vt:lpwstr>Microsoft Azure Information Protection</vt:lpwstr>
  </property>
  <property fmtid="{D5CDD505-2E9C-101B-9397-08002B2CF9AE}" pid="22" name="MSIP_Label_06263584-a2fa-494a-b6ac-a3eeadb86bd0_Extended_MSFT_Method">
    <vt:lpwstr>Automatic</vt:lpwstr>
  </property>
  <property fmtid="{D5CDD505-2E9C-101B-9397-08002B2CF9AE}" pid="23" name="Sensitivity">
    <vt:lpwstr>General Sidel-Confidential Internal</vt:lpwstr>
  </property>
</Properties>
</file>