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97" r:id="rId2"/>
    <p:sldId id="29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9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4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179988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924945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87376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199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9700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4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0962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8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4546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1461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3924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90" name="think-cell Folie" r:id="rId14" imgW="399" imgH="399" progId="TCLayout.ActiveDocument.1">
                  <p:embed/>
                </p:oleObj>
              </mc:Choice>
              <mc:Fallback>
                <p:oleObj name="think-cell Folie" r:id="rId14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‹N°›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 October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4F3FEBFC-273A-442C-B1D7-33DAC21547CC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1859587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kt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0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6" name="Objekt 2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Economia de eletricidade de 20% a 45%</a:t>
            </a:r>
            <a:endParaRPr lang="pt-BR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435100"/>
            <a:ext cx="7997825" cy="307975"/>
          </a:xfrm>
        </p:spPr>
        <p:txBody>
          <a:bodyPr vert="horz" lIns="0" tIns="0" rIns="0" bIns="0" rtlCol="0">
            <a:spAutoFit/>
          </a:bodyPr>
          <a:lstStyle/>
          <a:p>
            <a:r>
              <a:rPr dirty="0"/>
              <a:t>Forno ECO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Valor: Otimização de </a:t>
            </a:r>
            <a:r>
              <a:rPr lang="en-US" sz="800" kern="0" dirty="0">
                <a:solidFill>
                  <a:srgbClr val="000000"/>
                </a:solidFill>
              </a:rPr>
              <a:t>custos, </a:t>
            </a:r>
            <a:r>
              <a:rPr lang="en-US" sz="800" kern="0" dirty="0" err="1">
                <a:solidFill>
                  <a:srgbClr val="000000"/>
                </a:solidFill>
              </a:rPr>
              <a:t>Sustentabilidade</a:t>
            </a:r>
            <a:endParaRPr kumimoji="0" lang="en-US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Equipamento: Sopradoras Universal exceto versão calor configurado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Catálogo código: 1021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>
            <p:extLst/>
          </p:nvPr>
        </p:nvGraphicFramePr>
        <p:xfrm>
          <a:off x="651885" y="1743075"/>
          <a:ext cx="7997390" cy="4014180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VALOR E VANTAGENS</a:t>
                      </a:r>
                      <a:endParaRPr kumimoji="0" lang="pt-B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DESCRIÇÃO</a:t>
                      </a:r>
                      <a:endParaRPr kumimoji="0" lang="pt-BR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pt-BR" sz="1200" noProof="0" dirty="0"/>
                        <a:t>Economia de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</a:rPr>
                        <a:t>20% a 45% </a:t>
                      </a:r>
                      <a:r>
                        <a:rPr lang="en-US" sz="1200" dirty="0"/>
                        <a:t>do consumo de eletricidade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Menos lâmpadas para menos </a:t>
                      </a:r>
                      <a:r>
                        <a:rPr lang="en-US" sz="1200" b="1" dirty="0">
                          <a:solidFill>
                            <a:schemeClr val="accent4"/>
                          </a:solidFill>
                          <a:latin typeface="+mn-lt"/>
                        </a:rPr>
                        <a:t>11% </a:t>
                      </a:r>
                      <a:r>
                        <a:rPr lang="en-US" sz="1200" dirty="0"/>
                        <a:t>de potênica instalada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Aquecimento mais dinâmico: Zoneamento mais forte na superfície da preforma e estiramento otimizado sob o gargalo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Manutenção facilitada: O módulo de aquecimento pode ser afinado na oficina enquanto a máquina funciona com um módulo suplente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en-US" sz="1200" dirty="0"/>
                        <a:t>As cerâmicas se limpam automaticamente por meio de pirólise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Novo suporte de ajuste bloco/forno: Montagem independente do escudo de resfriamento do gargalo para obter mais estabilidade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Módulo forno Eco com resfriamento das lâmpadas: A Super Cobra é substituída por um ventilador dedicado a cada módulo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Módulo de aquecimento: Apenas 8 lâmpadas IR, lâmpadas mais eficientes, divisória em cerâmica e refletor no topo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Refletor no topo do forno em cerâmica, altura ajustável para se adaptar a todos os comprimentos de preformas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Conexões: Armário pré conectado, adicionado para fornecer eletricidade aos ventiladores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Nova automatização e process: Armário elétrico principal modernizado (fornecimento de energia, novas funcionalidades e reajuste de todas as folhas do process)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hteck 11">
            <a:extLst>
              <a:ext uri="{FF2B5EF4-FFF2-40B4-BE49-F238E27FC236}">
                <a16:creationId xmlns:a16="http://schemas.microsoft.com/office/drawing/2014/main" id="{E0844C06-7D8B-4460-893C-EEEEC1855DB8}"/>
              </a:ext>
            </a:extLst>
          </p:cNvPr>
          <p:cNvSpPr/>
          <p:nvPr/>
        </p:nvSpPr>
        <p:spPr>
          <a:xfrm>
            <a:off x="4768071" y="1743075"/>
            <a:ext cx="3872692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DESCRIÇÃO</a:t>
            </a:r>
            <a:endParaRPr kumimoji="0" lang="pt-BR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5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4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5" name="Objek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Economia de eletricidade de 20% a 45%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320777"/>
            <a:ext cx="7997825" cy="306387"/>
          </a:xfrm>
        </p:spPr>
        <p:txBody>
          <a:bodyPr vert="horz" lIns="0" tIns="0" rIns="0" bIns="0" rtlCol="0">
            <a:spAutoFit/>
          </a:bodyPr>
          <a:lstStyle/>
          <a:p>
            <a:r>
              <a:rPr dirty="0"/>
              <a:t>Forno ECO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4" name="Group 188"/>
          <p:cNvGraphicFramePr>
            <a:graphicFrameLocks noGrp="1"/>
          </p:cNvGraphicFramePr>
          <p:nvPr>
            <p:extLst/>
          </p:nvPr>
        </p:nvGraphicFramePr>
        <p:xfrm>
          <a:off x="651885" y="1636588"/>
          <a:ext cx="7995726" cy="4204680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3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DESCRIÇÃO</a:t>
                      </a:r>
                      <a:endParaRPr kumimoji="0" lang="pt-BR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 gridSpan="3"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pt-BR" sz="1200" b="1" noProof="0" dirty="0"/>
                        <a:t>Novo suporte de ajuste bloco/forno</a:t>
                      </a:r>
                      <a:br>
                        <a:rPr lang="pt-BR" noProof="0" dirty="0"/>
                      </a:br>
                      <a:r>
                        <a:rPr lang="pt-BR" sz="1200" noProof="0" dirty="0"/>
                        <a:t>Montagem independente do escudo de resfriamento do gargalo para mais estabilidade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pt-BR" sz="1200" noProof="0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pt-BR" sz="1200" b="1" noProof="0" dirty="0"/>
                        <a:t>Módulo forno Eco com resfriamento das lâmpadas</a:t>
                      </a:r>
                      <a:br>
                        <a:rPr lang="pt-BR" noProof="0" dirty="0"/>
                      </a:br>
                      <a:r>
                        <a:rPr lang="pt-BR" sz="1200" noProof="0" dirty="0"/>
                        <a:t>A Super Cobra é substituída por um ventilador dedicado a cada módulo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pt-BR" sz="1200" b="1" noProof="0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pt-BR" sz="1200" b="1" noProof="0" dirty="0"/>
                        <a:t>Módulos de aquecimento</a:t>
                      </a:r>
                      <a:br>
                        <a:rPr lang="pt-BR" noProof="0" dirty="0"/>
                      </a:br>
                      <a:r>
                        <a:rPr lang="pt-BR" sz="1200" noProof="0" dirty="0"/>
                        <a:t>Apenas 8 lâmpadas IR, lâmpadas mais eficientes, divisória em cerâmica e refletor no topo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pt-BR" sz="1200" b="1" noProof="0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pt-BR" sz="1200" b="1" noProof="0" dirty="0"/>
                        <a:t>Refletor no topo do forno em cerâmica, altura ajustável para se adaptar a todos os </a:t>
                      </a:r>
                      <a:br>
                        <a:rPr lang="pt-BR" sz="1200" b="1" noProof="0" dirty="0"/>
                      </a:br>
                      <a:r>
                        <a:rPr lang="pt-BR" sz="1200" b="1" noProof="0" dirty="0"/>
                        <a:t>comprimentos de preformas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pt-BR" sz="1200" b="1" noProof="0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pt-BR" sz="1200" b="1" noProof="0" dirty="0"/>
                        <a:t>Conexões</a:t>
                      </a:r>
                      <a:br>
                        <a:rPr lang="pt-BR" noProof="0" dirty="0"/>
                      </a:br>
                      <a:r>
                        <a:rPr lang="pt-BR" sz="1200" noProof="0" dirty="0"/>
                        <a:t>Armário pré conectado, adicionado para fornecer eletricidade aos ventiladores</a:t>
                      </a:r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endParaRPr lang="pt-BR" sz="1200" b="1" noProof="0" dirty="0"/>
                    </a:p>
                    <a:p>
                      <a:pPr marL="182563" indent="-182563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buChar char="§"/>
                      </a:pPr>
                      <a:r>
                        <a:rPr lang="pt-BR" sz="1200" b="1" noProof="0" dirty="0"/>
                        <a:t>Nova automatização e novo process</a:t>
                      </a:r>
                      <a:br>
                        <a:rPr lang="pt-BR" noProof="0" dirty="0"/>
                      </a:br>
                      <a:r>
                        <a:rPr lang="pt-BR" sz="1200" noProof="0" dirty="0"/>
                        <a:t>Armário elétrico principal modernizado (fornecimento de energia, novas funcionalidades</a:t>
                      </a:r>
                      <a:br>
                        <a:rPr lang="pt-BR" sz="1200" noProof="0" dirty="0"/>
                      </a:br>
                      <a:r>
                        <a:rPr lang="pt-BR" sz="1200" noProof="0" dirty="0"/>
                        <a:t>e reajuste de todas as folhas do process)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" name="Gruppieren 14"/>
          <p:cNvGrpSpPr/>
          <p:nvPr/>
        </p:nvGrpSpPr>
        <p:grpSpPr>
          <a:xfrm>
            <a:off x="7524328" y="2215917"/>
            <a:ext cx="884820" cy="3409327"/>
            <a:chOff x="7321550" y="1842293"/>
            <a:chExt cx="1153814" cy="4445795"/>
          </a:xfrm>
        </p:grpSpPr>
        <p:pic>
          <p:nvPicPr>
            <p:cNvPr id="6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6" t="3406" r="83820" b="7014"/>
            <a:stretch/>
          </p:blipFill>
          <p:spPr bwMode="gray">
            <a:xfrm>
              <a:off x="7321550" y="1842293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0" t="3406" r="66266" b="7014"/>
            <a:stretch/>
          </p:blipFill>
          <p:spPr bwMode="gray">
            <a:xfrm>
              <a:off x="7321550" y="2589529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52" t="14276" r="51150" b="16306"/>
            <a:stretch/>
          </p:blipFill>
          <p:spPr bwMode="gray">
            <a:xfrm>
              <a:off x="7321550" y="333676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1" t="15338" r="33525" b="10078"/>
            <a:stretch/>
          </p:blipFill>
          <p:spPr bwMode="gray">
            <a:xfrm>
              <a:off x="7321550" y="4084001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28" t="14276" r="16274" b="16306"/>
            <a:stretch/>
          </p:blipFill>
          <p:spPr bwMode="gray">
            <a:xfrm>
              <a:off x="7321550" y="4831237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 descr="1021"/>
            <p:cNvPicPr>
              <a:picLocks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96" t="14276" r="1306" b="16306"/>
            <a:stretch/>
          </p:blipFill>
          <p:spPr bwMode="gray">
            <a:xfrm>
              <a:off x="7321550" y="5578475"/>
              <a:ext cx="1153814" cy="709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Placeholder 2"/>
          <p:cNvSpPr txBox="1">
            <a:spLocks/>
          </p:cNvSpPr>
          <p:nvPr/>
        </p:nvSpPr>
        <p:spPr>
          <a:xfrm>
            <a:off x="651885" y="5862257"/>
            <a:ext cx="7972425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eaLnBrk="1" latinLnBrk="0" hangingPunct="1">
              <a:spcBef>
                <a:spcPct val="20000"/>
              </a:spcBef>
              <a:buNone/>
              <a:defRPr lang="en-US" sz="20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rtl="0" eaLnBrk="1" latinLnBrk="0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  <a:defRPr lang="en-US" sz="18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rtl="0" eaLnBrk="1" latinLnBrk="0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rtl="0" eaLnBrk="1" latinLnBrk="0" hangingPunct="1">
              <a:spcBef>
                <a:spcPts val="0"/>
              </a:spcBef>
              <a:buFont typeface="Wingdings" pitchFamily="2" charset="2"/>
              <a:buChar char="§"/>
              <a:defRPr lang="en-US" sz="16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Valor: Otimização de </a:t>
            </a:r>
            <a:r>
              <a:rPr lang="en-US" sz="800" kern="0" dirty="0">
                <a:solidFill>
                  <a:srgbClr val="000000"/>
                </a:solidFill>
              </a:rPr>
              <a:t>custos, </a:t>
            </a:r>
            <a:r>
              <a:rPr lang="en-US" sz="800" kern="0">
                <a:solidFill>
                  <a:srgbClr val="000000"/>
                </a:solidFill>
              </a:rPr>
              <a:t>Sustentabilidade</a:t>
            </a:r>
            <a:endParaRPr kumimoji="0" lang="en-US" sz="8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Equipamento: Sopradoras Universal exceto versão calor configurado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Catálogo código: 1021</a:t>
            </a:r>
          </a:p>
        </p:txBody>
      </p:sp>
      <p:sp>
        <p:nvSpPr>
          <p:cNvPr id="17" name="Rechteck 11">
            <a:extLst>
              <a:ext uri="{FF2B5EF4-FFF2-40B4-BE49-F238E27FC236}">
                <a16:creationId xmlns:a16="http://schemas.microsoft.com/office/drawing/2014/main" id="{A7D88D90-9A89-4CA2-8BF5-A27165F3C2F8}"/>
              </a:ext>
            </a:extLst>
          </p:cNvPr>
          <p:cNvSpPr/>
          <p:nvPr/>
        </p:nvSpPr>
        <p:spPr>
          <a:xfrm>
            <a:off x="651885" y="1627164"/>
            <a:ext cx="7995726" cy="39612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de-DE" sz="14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DESCRIÇÃO</a:t>
            </a:r>
            <a:endParaRPr kumimoji="0" lang="pt-BR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6938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256</Words>
  <Application>Microsoft Office PowerPoint</Application>
  <PresentationFormat>Affichage à l'écran (4:3)</PresentationFormat>
  <Paragraphs>37</Paragraphs>
  <Slides>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Wingdings</vt:lpstr>
      <vt:lpstr>LIOMT</vt:lpstr>
      <vt:lpstr>think-cell Folie</vt:lpstr>
      <vt:lpstr>Economia de eletricidade de 20% a 45%</vt:lpstr>
      <vt:lpstr>Economia de eletricidade de 20% a 45%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production performance</dc:title>
  <dc:creator>Gouriou, Lydie</dc:creator>
  <cp:lastModifiedBy>Sorega, Dan</cp:lastModifiedBy>
  <cp:revision>43</cp:revision>
  <dcterms:created xsi:type="dcterms:W3CDTF">2014-05-22T13:23:46Z</dcterms:created>
  <dcterms:modified xsi:type="dcterms:W3CDTF">2019-10-10T13:11:24Z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2019-10-10T13:11:23.5974703Z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MSIP_Label_e35bb0a3-90cf-41a8-939e-500b35438edf_Enabled">
    <vt:lpwstr>True</vt:lpwstr>
  </property>
  <property fmtid="{D5CDD505-2E9C-101B-9397-08002B2CF9AE}" pid="10" name="MSIP_Label_e35bb0a3-90cf-41a8-939e-500b35438edf_SiteId">
    <vt:lpwstr>2390cbd1-e663-4321-bc93-ba298637ce52</vt:lpwstr>
  </property>
  <property fmtid="{D5CDD505-2E9C-101B-9397-08002B2CF9AE}" pid="11" name="MSIP_Label_e35bb0a3-90cf-41a8-939e-500b35438edf_Owner">
    <vt:lpwstr>107200@sidel.com</vt:lpwstr>
  </property>
  <property fmtid="{D5CDD505-2E9C-101B-9397-08002B2CF9AE}" pid="12" name="MSIP_Label_e35bb0a3-90cf-41a8-939e-500b35438edf_SetDate">
    <vt:lpwstr>2018-08-02T16:06:57.3147582+02:00</vt:lpwstr>
  </property>
  <property fmtid="{D5CDD505-2E9C-101B-9397-08002B2CF9AE}" pid="13" name="MSIP_Label_e35bb0a3-90cf-41a8-939e-500b35438edf_Name">
    <vt:lpwstr>Sidel-Confidential</vt:lpwstr>
  </property>
  <property fmtid="{D5CDD505-2E9C-101B-9397-08002B2CF9AE}" pid="14" name="MSIP_Label_e35bb0a3-90cf-41a8-939e-500b35438edf_Application">
    <vt:lpwstr>Microsoft Azure Information Protection</vt:lpwstr>
  </property>
  <property fmtid="{D5CDD505-2E9C-101B-9397-08002B2CF9AE}" pid="15" name="MSIP_Label_e35bb0a3-90cf-41a8-939e-500b35438edf_Extended_MSFT_Method">
    <vt:lpwstr>Automatic</vt:lpwstr>
  </property>
  <property fmtid="{D5CDD505-2E9C-101B-9397-08002B2CF9AE}" pid="16" name="MSIP_Label_06263584-a2fa-494a-b6ac-a3eeadb86bd0_Enabled">
    <vt:lpwstr>True</vt:lpwstr>
  </property>
  <property fmtid="{D5CDD505-2E9C-101B-9397-08002B2CF9AE}" pid="17" name="MSIP_Label_06263584-a2fa-494a-b6ac-a3eeadb86bd0_SiteId">
    <vt:lpwstr>2390cbd1-e663-4321-bc93-ba298637ce52</vt:lpwstr>
  </property>
  <property fmtid="{D5CDD505-2E9C-101B-9397-08002B2CF9AE}" pid="18" name="MSIP_Label_06263584-a2fa-494a-b6ac-a3eeadb86bd0_Owner">
    <vt:lpwstr>107200@sidel.com</vt:lpwstr>
  </property>
  <property fmtid="{D5CDD505-2E9C-101B-9397-08002B2CF9AE}" pid="19" name="MSIP_Label_06263584-a2fa-494a-b6ac-a3eeadb86bd0_SetDate">
    <vt:lpwstr>2018-08-02T16:06:57.3303582+02:00</vt:lpwstr>
  </property>
  <property fmtid="{D5CDD505-2E9C-101B-9397-08002B2CF9AE}" pid="20" name="MSIP_Label_06263584-a2fa-494a-b6ac-a3eeadb86bd0_Name">
    <vt:lpwstr>Internal</vt:lpwstr>
  </property>
  <property fmtid="{D5CDD505-2E9C-101B-9397-08002B2CF9AE}" pid="21" name="MSIP_Label_06263584-a2fa-494a-b6ac-a3eeadb86bd0_Application">
    <vt:lpwstr>Microsoft Azure Information Protection</vt:lpwstr>
  </property>
  <property fmtid="{D5CDD505-2E9C-101B-9397-08002B2CF9AE}" pid="22" name="MSIP_Label_06263584-a2fa-494a-b6ac-a3eeadb86bd0_Extended_MSFT_Method">
    <vt:lpwstr>Automatic</vt:lpwstr>
  </property>
  <property fmtid="{D5CDD505-2E9C-101B-9397-08002B2CF9AE}" pid="23" name="Sensitivity">
    <vt:lpwstr>General Sidel-Confidential Internal</vt:lpwstr>
  </property>
</Properties>
</file>