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62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1" d="100"/>
          <a:sy n="101" d="100"/>
        </p:scale>
        <p:origin x="130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7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72811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2.xml"/><Relationship Id="rId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‹N°›</a:t>
            </a:fld>
            <a:endParaRPr lang="en-GB" sz="900" dirty="0">
              <a:solidFill>
                <a:schemeClr val="bg2"/>
              </a:solidFill>
            </a:endParaRPr>
          </a:p>
        </p:txBody>
      </p:sp>
      <p:cxnSp>
        <p:nvCxnSpPr>
          <p:cNvPr id="49" name="Straight Connector 48"/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magine 11" descr="SidelLogoRGB.png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4836" y="6483578"/>
            <a:ext cx="938152" cy="256947"/>
          </a:xfrm>
          <a:prstGeom prst="rect">
            <a:avLst/>
          </a:prstGeom>
        </p:spPr>
      </p:pic>
      <p:sp>
        <p:nvSpPr>
          <p:cNvPr id="9" name="Footer Placeholder 3"/>
          <p:cNvSpPr txBox="1">
            <a:spLocks/>
          </p:cNvSpPr>
          <p:nvPr userDrawn="1"/>
        </p:nvSpPr>
        <p:spPr>
          <a:xfrm>
            <a:off x="1378446" y="6471704"/>
            <a:ext cx="5509187" cy="138499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Title,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 August 2019</a:t>
            </a:fld>
            <a:r>
              <a:rPr lang="en-GB" sz="900" b="0" i="0" u="none" strike="noStrike" kern="1200" baseline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dirty="0">
                <a:solidFill>
                  <a:schemeClr val="accent5"/>
                </a:solidFill>
                <a:latin typeface="+mn-lt"/>
              </a:rPr>
              <a:t>[</a:t>
            </a:r>
            <a:r>
              <a:rPr lang="en-US" dirty="0">
                <a:solidFill>
                  <a:schemeClr val="accent5"/>
                </a:solidFill>
                <a:latin typeface="+mn-lt"/>
              </a:rPr>
              <a:t>Public / Internal / Restricted / Highly confidential]</a:t>
            </a:r>
            <a:endParaRPr lang="en-GB" sz="9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4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7A4A67A6-0481-4D76-8CB9-11C2F507C742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20174934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2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2" name="think-cell Folie" r:id="rId4" imgW="360" imgH="360" progId="">
                  <p:embed/>
                </p:oleObj>
              </mc:Choice>
              <mc:Fallback>
                <p:oleObj name="think-cell Folie" r:id="rId4" imgW="360" imgH="360" progId="">
                  <p:embed/>
                  <p:pic>
                    <p:nvPicPr>
                      <p:cNvPr id="6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latin typeface="FZZhunYuan-M02S"/>
                <a:cs typeface="FZZhunYuan-M02S"/>
              </a:rPr>
              <a:t>减少维护成本和停机风险</a:t>
            </a:r>
            <a:endParaRPr lang="zh-C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53045" y="1435100"/>
            <a:ext cx="7997825" cy="307975"/>
          </a:xfrm>
        </p:spPr>
        <p:txBody>
          <a:bodyPr vert="horz" lIns="0" tIns="0" rIns="0" bIns="0" rtlCol="0">
            <a:spAutoFit/>
          </a:bodyPr>
          <a:lstStyle/>
          <a:p>
            <a:r>
              <a:rPr dirty="0">
                <a:latin typeface="FZZhunYuan-M02S"/>
                <a:cs typeface="FZZhunYuan-M02S"/>
              </a:rPr>
              <a:t>出瓶星形轮配有扭矩限制器</a:t>
            </a:r>
            <a:endParaRPr lang="zh-CN" dirty="0"/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651885" y="5862257"/>
            <a:ext cx="7978774" cy="41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indent="0" eaLnBrk="1" hangingPunct="1">
              <a:spcBef>
                <a:spcPct val="20000"/>
              </a:spcBef>
              <a:buNone/>
              <a:defRPr sz="800" kern="0"/>
            </a:lvl1pPr>
            <a:lvl2pPr marL="182563" indent="-182563" eaLnBrk="1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</a:lvl2pPr>
            <a:lvl3pPr marL="357188" indent="-174625" eaLnBrk="1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sz="1600"/>
            </a:lvl3pPr>
            <a:lvl4pPr marL="539750" indent="-182563" eaLnBrk="1" hangingPunct="1">
              <a:spcBef>
                <a:spcPts val="0"/>
              </a:spcBef>
              <a:buFont typeface="Wingdings" pitchFamily="2" charset="2"/>
              <a:buChar char="§"/>
              <a:defRPr sz="1600"/>
            </a:lvl4pPr>
            <a:lvl5pPr marL="714375" indent="-174625" eaLnBrk="1" hangingPunct="1">
              <a:spcBef>
                <a:spcPts val="0"/>
              </a:spcBef>
              <a:buFont typeface="Wingdings" pitchFamily="2" charset="2"/>
              <a:buChar char="§"/>
              <a:defRPr sz="1600"/>
            </a:lvl5pPr>
            <a:lvl6pPr marL="2514600" indent="-228600" eaLnBrk="1" hangingPunct="1">
              <a:spcBef>
                <a:spcPct val="20000"/>
              </a:spcBef>
              <a:buChar char="•"/>
              <a:defRPr sz="2000"/>
            </a:lvl6pPr>
            <a:lvl7pPr marL="2971800" indent="-228600" eaLnBrk="1" hangingPunct="1">
              <a:spcBef>
                <a:spcPct val="20000"/>
              </a:spcBef>
              <a:buChar char="•"/>
              <a:defRPr sz="2000"/>
            </a:lvl7pPr>
            <a:lvl8pPr marL="3429000" indent="-228600" eaLnBrk="1" hangingPunct="1">
              <a:spcBef>
                <a:spcPct val="20000"/>
              </a:spcBef>
              <a:buChar char="•"/>
              <a:defRPr sz="2000"/>
            </a:lvl8pPr>
            <a:lvl9pPr marL="3886200" indent="-228600" eaLnBrk="1" hangingPunct="1">
              <a:spcBef>
                <a:spcPct val="20000"/>
              </a:spcBef>
              <a:buChar char="•"/>
              <a:defRPr sz="2000"/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ZZhunYuan-M02S"/>
                <a:ea typeface="+mn-ea"/>
                <a:cs typeface="FZZhunYuan-M02S"/>
              </a:rPr>
              <a:t>价值：生产效率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ZZhunYuan-M02S"/>
                <a:ea typeface="+mn-ea"/>
                <a:cs typeface="FZZhunYuan-M02S"/>
              </a:rPr>
              <a:t>设备：无菌灌装机（</a:t>
            </a:r>
            <a:r>
              <a:rPr kumimoji="0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FZZhunYuan-M02S"/>
              </a:rPr>
              <a:t>FMa</a:t>
            </a:r>
            <a:r>
              <a:rPr kumimoji="0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ZZhunYuan-M02S"/>
                <a:ea typeface="+mn-ea"/>
                <a:cs typeface="FZZhunYuan-M02S"/>
              </a:rPr>
              <a:t>）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ZZhunYuan-M02S"/>
                <a:ea typeface="+mn-ea"/>
                <a:cs typeface="FZZhunYuan-M02S"/>
              </a:rPr>
              <a:t>产品目录代码：</a:t>
            </a:r>
            <a:r>
              <a:rPr kumimoji="0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FZZhunYuan-M02S"/>
              </a:rPr>
              <a:t>SP001</a:t>
            </a:r>
            <a:endParaRPr kumimoji="0" lang="zh-CN" altLang="en-US" sz="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aphicFrame>
        <p:nvGraphicFramePr>
          <p:cNvPr id="9" name="Group 188"/>
          <p:cNvGraphicFramePr>
            <a:graphicFrameLocks noGrp="1"/>
          </p:cNvGraphicFramePr>
          <p:nvPr>
            <p:extLst/>
          </p:nvPr>
        </p:nvGraphicFramePr>
        <p:xfrm>
          <a:off x="651885" y="1743075"/>
          <a:ext cx="7997390" cy="3990181"/>
        </p:xfrm>
        <a:graphic>
          <a:graphicData uri="http://schemas.openxmlformats.org/drawingml/2006/table">
            <a:tbl>
              <a:tblPr/>
              <a:tblGrid>
                <a:gridCol w="3875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7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302">
                <a:tc>
                  <a:txBody>
                    <a:bodyPr/>
                    <a:lstStyle>
                      <a:lvl1pPr marL="190500" indent="-1905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FF66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FZZhunYuan-M02S"/>
                          <a:cs typeface="FZZhunYuan-M02S"/>
                        </a:rPr>
                        <a:t>价值和益处</a:t>
                      </a:r>
                      <a:endParaRPr kumimoji="0" lang="zh-CN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FZZhunYuan-M02S"/>
                        <a:ea typeface="FZZhunYuan-M02S"/>
                        <a:cs typeface="FZZhunYuan-M02S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4B00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GB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CH" altLang="de-DE" sz="14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ZZhunYuan-M02S"/>
                          <a:cs typeface="FZZhunYuan-M02S"/>
                        </a:rPr>
                        <a:t>描述</a:t>
                      </a:r>
                      <a:endParaRPr kumimoji="0" lang="zh-CN" alt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FZZhunYuan-M02S"/>
                        <a:cs typeface="FZZhunYuan-M02S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2341">
                <a:tc>
                  <a:txBody>
                    <a:bodyPr/>
                    <a:lstStyle>
                      <a:lvl1pPr marL="180975" indent="-180975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en-US" altLang="de-DE" sz="1200" b="0" noProof="1">
                          <a:solidFill>
                            <a:schemeClr val="tx1"/>
                          </a:solidFill>
                          <a:latin typeface="FZZhunYuan-M02S"/>
                          <a:cs typeface="FZZhunYuan-M02S"/>
                        </a:rPr>
                        <a:t>新系统可以防止输送负荷超出允许的扭矩范围，因此降低了过载造成的高昂维修成本和停机风险。此外，还可限制系统中有破坏作用的能量累积，</a:t>
                      </a:r>
                      <a:r>
                        <a:rPr lang="en-US" altLang="de-DE" sz="1200" b="1" noProof="1">
                          <a:solidFill>
                            <a:schemeClr val="accent4"/>
                          </a:solidFill>
                          <a:latin typeface="FZZhunYuan-M02S"/>
                          <a:cs typeface="FZZhunYuan-M02S"/>
                        </a:rPr>
                        <a:t>降低幅度高达</a:t>
                      </a:r>
                      <a:r>
                        <a:rPr lang="en-US" altLang="de-DE" sz="1200" b="1" noProof="1">
                          <a:solidFill>
                            <a:schemeClr val="accent4"/>
                          </a:solidFill>
                          <a:latin typeface="+mn-lt"/>
                          <a:cs typeface="FZZhunYuan-M02S"/>
                        </a:rPr>
                        <a:t>90%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en-US" altLang="de-DE" sz="1200" b="0" noProof="1">
                          <a:solidFill>
                            <a:schemeClr val="tx1"/>
                          </a:solidFill>
                          <a:latin typeface="FZZhunYuan-M02S"/>
                          <a:cs typeface="FZZhunYuan-M02S"/>
                        </a:rPr>
                        <a:t>无需维护联轴器 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en-US" altLang="de-DE" sz="1200" b="0" noProof="1">
                          <a:solidFill>
                            <a:schemeClr val="tx1"/>
                          </a:solidFill>
                          <a:latin typeface="FZZhunYuan-M02S"/>
                          <a:cs typeface="FZZhunYuan-M02S"/>
                        </a:rPr>
                        <a:t>安全联轴器提高了设备效率和产能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endParaRPr lang="zh-CN" altLang="de-DE" sz="1200" b="0" noProof="1">
                        <a:solidFill>
                          <a:schemeClr val="tx1"/>
                        </a:solidFill>
                        <a:latin typeface="FZZhunYuan-M02S"/>
                        <a:ea typeface="FZZhunYuan-M02S"/>
                        <a:cs typeface="FZZhunYuan-M02S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26000" marR="0" lvl="0" indent="-126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endParaRPr kumimoji="0" lang="de-DE" altLang="de-DE" sz="14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FZZhunYuan-M02S"/>
                          <a:cs typeface="FZZhunYuan-M02S"/>
                        </a:rPr>
                        <a:t>目前的解决方案没有扭矩限制器，可能因过载导致高昂的维修成本和停机风险。  </a:t>
                      </a: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FZZhunYuan-M02S"/>
                          <a:cs typeface="FZZhunYuan-M02S"/>
                        </a:rPr>
                        <a:t>新解决方案采用扭矩限制器和较长轴的全新控制元件</a:t>
                      </a: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4" name="Picture 2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8" t="29141" r="1955" b="10414"/>
          <a:stretch/>
        </p:blipFill>
        <p:spPr bwMode="auto">
          <a:xfrm>
            <a:off x="4901272" y="4246719"/>
            <a:ext cx="3627077" cy="1378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hteck 11">
            <a:extLst>
              <a:ext uri="{FF2B5EF4-FFF2-40B4-BE49-F238E27FC236}">
                <a16:creationId xmlns:a16="http://schemas.microsoft.com/office/drawing/2014/main" id="{D7D2CD0F-B1E6-4898-AA84-EAD4F41BE43C}"/>
              </a:ext>
            </a:extLst>
          </p:cNvPr>
          <p:cNvSpPr/>
          <p:nvPr/>
        </p:nvSpPr>
        <p:spPr>
          <a:xfrm>
            <a:off x="4770408" y="1743075"/>
            <a:ext cx="3870354" cy="396123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>
            <a:lvl1pPr marL="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de-CH" altLang="de-DE" sz="1400" b="1" i="0" u="none" strike="noStrike" kern="1200" cap="none" spc="0" normalizeH="0" baseline="0" noProof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ZZhunYuan-M02S"/>
                <a:ea typeface="+mn-ea"/>
                <a:cs typeface="FZZhunYuan-M02S"/>
              </a:rPr>
              <a:t>描述</a:t>
            </a:r>
            <a:endParaRPr kumimoji="0" lang="zh-CN" altLang="de-DE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ZZhunYuan-M02S"/>
              <a:ea typeface="+mn-ea"/>
              <a:cs typeface="FZZhunYuan-M02S"/>
            </a:endParaRPr>
          </a:p>
        </p:txBody>
      </p:sp>
    </p:spTree>
    <p:extLst>
      <p:ext uri="{BB962C8B-B14F-4D97-AF65-F5344CB8AC3E}">
        <p14:creationId xmlns:p14="http://schemas.microsoft.com/office/powerpoint/2010/main" val="127949931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Sidel_Template_4x3_v1">
  <a:themeElements>
    <a:clrScheme name="Sidel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AD38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N-modele-new.potx" id="{63F86F24-1EED-41D3-90E6-59487835C019}" vid="{E4DD9F58-C7BE-4ED2-AAEB-88540AD62E8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</Words>
  <Application>Microsoft Office PowerPoint</Application>
  <PresentationFormat>Affichage à l'écran (4:3)</PresentationFormat>
  <Paragraphs>13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FZZhunYuan-M02S</vt:lpstr>
      <vt:lpstr>Wingdings</vt:lpstr>
      <vt:lpstr>1_Sidel_Template_4x3_v1</vt:lpstr>
      <vt:lpstr>think-cell Folie</vt:lpstr>
      <vt:lpstr>减少维护成本和停机风险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减少产品灌装流量偏差</dc:title>
  <dc:creator>Gouriou, Lydie</dc:creator>
  <cp:lastModifiedBy>Sorega, Dan</cp:lastModifiedBy>
  <cp:revision>7</cp:revision>
  <dcterms:created xsi:type="dcterms:W3CDTF">2014-07-21T08:52:21Z</dcterms:created>
  <dcterms:modified xsi:type="dcterms:W3CDTF">2019-08-19T12:06:41Z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4480757-a570-4f64-84e7-c5b3ffe9d573_Enabled">
    <vt:lpwstr>True</vt:lpwstr>
  </property>
  <property fmtid="{D5CDD505-2E9C-101B-9397-08002B2CF9AE}" pid="3" name="MSIP_Label_94480757-a570-4f64-84e7-c5b3ffe9d573_SiteId">
    <vt:lpwstr>2390cbd1-e663-4321-bc93-ba298637ce52</vt:lpwstr>
  </property>
  <property fmtid="{D5CDD505-2E9C-101B-9397-08002B2CF9AE}" pid="4" name="MSIP_Label_94480757-a570-4f64-84e7-c5b3ffe9d573_Owner">
    <vt:lpwstr>107200@sidel.com</vt:lpwstr>
  </property>
  <property fmtid="{D5CDD505-2E9C-101B-9397-08002B2CF9AE}" pid="5" name="MSIP_Label_94480757-a570-4f64-84e7-c5b3ffe9d573_SetDate">
    <vt:lpwstr>2019-08-19T12:06:41.3230455Z</vt:lpwstr>
  </property>
  <property fmtid="{D5CDD505-2E9C-101B-9397-08002B2CF9AE}" pid="6" name="MSIP_Label_94480757-a570-4f64-84e7-c5b3ffe9d573_Name">
    <vt:lpwstr>General</vt:lpwstr>
  </property>
  <property fmtid="{D5CDD505-2E9C-101B-9397-08002B2CF9AE}" pid="7" name="MSIP_Label_94480757-a570-4f64-84e7-c5b3ffe9d573_Application">
    <vt:lpwstr>Microsoft Azure Information Protection</vt:lpwstr>
  </property>
  <property fmtid="{D5CDD505-2E9C-101B-9397-08002B2CF9AE}" pid="8" name="MSIP_Label_94480757-a570-4f64-84e7-c5b3ffe9d573_Extended_MSFT_Method">
    <vt:lpwstr>Automatic</vt:lpwstr>
  </property>
  <property fmtid="{D5CDD505-2E9C-101B-9397-08002B2CF9AE}" pid="9" name="MSIP_Label_e35bb0a3-90cf-41a8-939e-500b35438edf_Enabled">
    <vt:lpwstr>True</vt:lpwstr>
  </property>
  <property fmtid="{D5CDD505-2E9C-101B-9397-08002B2CF9AE}" pid="10" name="MSIP_Label_e35bb0a3-90cf-41a8-939e-500b35438edf_SiteId">
    <vt:lpwstr>2390cbd1-e663-4321-bc93-ba298637ce52</vt:lpwstr>
  </property>
  <property fmtid="{D5CDD505-2E9C-101B-9397-08002B2CF9AE}" pid="11" name="MSIP_Label_e35bb0a3-90cf-41a8-939e-500b35438edf_Owner">
    <vt:lpwstr>107200@sidel.com</vt:lpwstr>
  </property>
  <property fmtid="{D5CDD505-2E9C-101B-9397-08002B2CF9AE}" pid="12" name="MSIP_Label_e35bb0a3-90cf-41a8-939e-500b35438edf_SetDate">
    <vt:lpwstr>2018-08-06T11:02:42.8356799+02:00</vt:lpwstr>
  </property>
  <property fmtid="{D5CDD505-2E9C-101B-9397-08002B2CF9AE}" pid="13" name="MSIP_Label_e35bb0a3-90cf-41a8-939e-500b35438edf_Name">
    <vt:lpwstr>Sidel-Confidential</vt:lpwstr>
  </property>
  <property fmtid="{D5CDD505-2E9C-101B-9397-08002B2CF9AE}" pid="14" name="MSIP_Label_e35bb0a3-90cf-41a8-939e-500b35438edf_Application">
    <vt:lpwstr>Microsoft Azure Information Protection</vt:lpwstr>
  </property>
  <property fmtid="{D5CDD505-2E9C-101B-9397-08002B2CF9AE}" pid="15" name="MSIP_Label_e35bb0a3-90cf-41a8-939e-500b35438edf_Extended_MSFT_Method">
    <vt:lpwstr>Automatic</vt:lpwstr>
  </property>
  <property fmtid="{D5CDD505-2E9C-101B-9397-08002B2CF9AE}" pid="16" name="MSIP_Label_06263584-a2fa-494a-b6ac-a3eeadb86bd0_Enabled">
    <vt:lpwstr>True</vt:lpwstr>
  </property>
  <property fmtid="{D5CDD505-2E9C-101B-9397-08002B2CF9AE}" pid="17" name="MSIP_Label_06263584-a2fa-494a-b6ac-a3eeadb86bd0_SiteId">
    <vt:lpwstr>2390cbd1-e663-4321-bc93-ba298637ce52</vt:lpwstr>
  </property>
  <property fmtid="{D5CDD505-2E9C-101B-9397-08002B2CF9AE}" pid="18" name="MSIP_Label_06263584-a2fa-494a-b6ac-a3eeadb86bd0_Owner">
    <vt:lpwstr>107200@sidel.com</vt:lpwstr>
  </property>
  <property fmtid="{D5CDD505-2E9C-101B-9397-08002B2CF9AE}" pid="19" name="MSIP_Label_06263584-a2fa-494a-b6ac-a3eeadb86bd0_SetDate">
    <vt:lpwstr>2018-08-06T11:02:42.8416799+02:00</vt:lpwstr>
  </property>
  <property fmtid="{D5CDD505-2E9C-101B-9397-08002B2CF9AE}" pid="20" name="MSIP_Label_06263584-a2fa-494a-b6ac-a3eeadb86bd0_Name">
    <vt:lpwstr>Internal</vt:lpwstr>
  </property>
  <property fmtid="{D5CDD505-2E9C-101B-9397-08002B2CF9AE}" pid="21" name="MSIP_Label_06263584-a2fa-494a-b6ac-a3eeadb86bd0_Application">
    <vt:lpwstr>Microsoft Azure Information Protection</vt:lpwstr>
  </property>
  <property fmtid="{D5CDD505-2E9C-101B-9397-08002B2CF9AE}" pid="22" name="MSIP_Label_06263584-a2fa-494a-b6ac-a3eeadb86bd0_Extended_MSFT_Method">
    <vt:lpwstr>Automatic</vt:lpwstr>
  </property>
  <property fmtid="{D5CDD505-2E9C-101B-9397-08002B2CF9AE}" pid="23" name="Sensitivity">
    <vt:lpwstr>General Sidel-Confidential Internal</vt:lpwstr>
  </property>
</Properties>
</file>