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9" r:id="rId1"/>
  </p:sldMasterIdLst>
  <p:sldIdLst>
    <p:sldId id="259" r:id="rId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78" d="100"/>
          <a:sy n="78" d="100"/>
        </p:scale>
        <p:origin x="1594" y="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4.xml"/><Relationship Id="rId2" Type="http://schemas.openxmlformats.org/officeDocument/2006/relationships/tags" Target="../tags/tag3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.bin"/><Relationship Id="rId4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3" name="Objekt 82" hidden="1"/>
          <p:cNvGraphicFramePr>
            <a:graphicFrameLocks noChangeAspect="1"/>
          </p:cNvGraphicFramePr>
          <p:nvPr userDrawn="1">
            <p:custDataLst>
              <p:tags r:id="rId3"/>
            </p:custDataLst>
            <p:extLst/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1" name="think-cell Folie" r:id="rId5" imgW="399" imgH="399" progId="TCLayout.ActiveDocument.1">
                  <p:embed/>
                </p:oleObj>
              </mc:Choice>
              <mc:Fallback>
                <p:oleObj name="think-cell Folie" r:id="rId5" imgW="399" imgH="399" progId="TCLayout.ActiveDocument.1">
                  <p:embed/>
                  <p:pic>
                    <p:nvPicPr>
                      <p:cNvPr id="83" name="Objekt 82" hidden="1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4" name="Titel 83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en-GB" noProof="1"/>
              <a:t>Click to edit master title style</a:t>
            </a:r>
            <a:endParaRPr lang="en-GB" dirty="0"/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27202785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vmlDrawing" Target="../drawings/vmlDrawing1.vml"/><Relationship Id="rId7" Type="http://schemas.openxmlformats.org/officeDocument/2006/relationships/image" Target="../media/image1.emf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oleObject" Target="../embeddings/oleObject1.bin"/><Relationship Id="rId5" Type="http://schemas.openxmlformats.org/officeDocument/2006/relationships/tags" Target="../tags/tag2.xml"/><Relationship Id="rId4" Type="http://schemas.openxmlformats.org/officeDocument/2006/relationships/tags" Target="../tags/tag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5" name="Objekt 84" hidden="1"/>
          <p:cNvGraphicFramePr>
            <a:graphicFrameLocks noChangeAspect="1"/>
          </p:cNvGraphicFramePr>
          <p:nvPr>
            <p:custDataLst>
              <p:tags r:id="rId5"/>
            </p:custDataLst>
            <p:extLst/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5" name="think-cell Folie" r:id="rId6" imgW="399" imgH="399" progId="TCLayout.ActiveDocument.1">
                  <p:embed/>
                </p:oleObj>
              </mc:Choice>
              <mc:Fallback>
                <p:oleObj name="think-cell Folie" r:id="rId6" imgW="399" imgH="399" progId="TCLayout.ActiveDocument.1">
                  <p:embed/>
                  <p:pic>
                    <p:nvPicPr>
                      <p:cNvPr id="85" name="Objekt 84" hidden="1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4650" cy="461665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647700" y="1485901"/>
            <a:ext cx="7993063" cy="449897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87" name="Slide Number Placeholder 4"/>
          <p:cNvSpPr txBox="1">
            <a:spLocks/>
          </p:cNvSpPr>
          <p:nvPr/>
        </p:nvSpPr>
        <p:spPr>
          <a:xfrm>
            <a:off x="647700" y="6471704"/>
            <a:ext cx="442429" cy="138499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r>
              <a:rPr lang="en-GB" sz="900" dirty="0">
                <a:solidFill>
                  <a:schemeClr val="bg2"/>
                </a:solidFill>
              </a:rPr>
              <a:t>Page </a:t>
            </a:r>
            <a:fld id="{7873E190-40CF-412D-9604-1EFCEB1508B2}" type="slidenum">
              <a:rPr lang="en-GB" sz="900" smtClean="0">
                <a:solidFill>
                  <a:schemeClr val="bg2"/>
                </a:solidFill>
              </a:rPr>
              <a:pPr/>
              <a:t>‹N°›</a:t>
            </a:fld>
            <a:endParaRPr lang="en-GB" sz="900" dirty="0">
              <a:solidFill>
                <a:schemeClr val="bg2"/>
              </a:solidFill>
            </a:endParaRPr>
          </a:p>
        </p:txBody>
      </p:sp>
      <p:cxnSp>
        <p:nvCxnSpPr>
          <p:cNvPr id="49" name="Straight Connector 48"/>
          <p:cNvCxnSpPr/>
          <p:nvPr userDrawn="1"/>
        </p:nvCxnSpPr>
        <p:spPr>
          <a:xfrm>
            <a:off x="647700" y="6381750"/>
            <a:ext cx="7993063" cy="0"/>
          </a:xfrm>
          <a:prstGeom prst="line">
            <a:avLst/>
          </a:prstGeom>
          <a:ln w="317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Immagine 11" descr="SidelLogoRGB.png"/>
          <p:cNvPicPr>
            <a:picLocks noChangeAspect="1"/>
          </p:cNvPicPr>
          <p:nvPr userDrawn="1"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24836" y="6483578"/>
            <a:ext cx="938152" cy="256947"/>
          </a:xfrm>
          <a:prstGeom prst="rect">
            <a:avLst/>
          </a:prstGeom>
        </p:spPr>
      </p:pic>
      <p:sp>
        <p:nvSpPr>
          <p:cNvPr id="9" name="Footer Placeholder 3"/>
          <p:cNvSpPr txBox="1">
            <a:spLocks/>
          </p:cNvSpPr>
          <p:nvPr userDrawn="1"/>
        </p:nvSpPr>
        <p:spPr>
          <a:xfrm>
            <a:off x="1378446" y="6471704"/>
            <a:ext cx="5509187" cy="138499"/>
          </a:xfrm>
          <a:prstGeom prst="rect">
            <a:avLst/>
          </a:prstGeom>
        </p:spPr>
        <p:txBody>
          <a:bodyPr wrap="squar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900" b="0" i="0" u="none" strike="noStrike" kern="1200" baseline="0" dirty="0">
                <a:solidFill>
                  <a:schemeClr val="bg2"/>
                </a:solidFill>
                <a:latin typeface="+mn-lt"/>
                <a:ea typeface="+mn-ea"/>
                <a:cs typeface="+mn-cs"/>
              </a:rPr>
              <a:t>Title, </a:t>
            </a:r>
            <a:fld id="{AF6A7A01-F0BB-4441-BAB9-3E7CB064C4A1}" type="datetime4">
              <a:rPr lang="en-GB" sz="900" b="0" i="0" u="none" strike="noStrike" kern="1200" baseline="0" smtClean="0">
                <a:solidFill>
                  <a:schemeClr val="bg2"/>
                </a:solidFill>
                <a:latin typeface="+mn-lt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19 August 2019</a:t>
            </a:fld>
            <a:r>
              <a:rPr lang="en-GB" sz="900" b="0" i="0" u="none" strike="noStrike" kern="1200" baseline="0" dirty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GB" dirty="0">
                <a:solidFill>
                  <a:schemeClr val="accent5"/>
                </a:solidFill>
                <a:latin typeface="+mn-lt"/>
              </a:rPr>
              <a:t>[</a:t>
            </a:r>
            <a:r>
              <a:rPr lang="en-US" dirty="0">
                <a:solidFill>
                  <a:schemeClr val="accent5"/>
                </a:solidFill>
                <a:latin typeface="+mn-lt"/>
              </a:rPr>
              <a:t>Public / Internal / Restricted / Highly confidential]</a:t>
            </a:r>
            <a:endParaRPr lang="en-GB" sz="900" dirty="0">
              <a:solidFill>
                <a:schemeClr val="bg2"/>
              </a:solidFill>
              <a:latin typeface="+mn-lt"/>
            </a:endParaRPr>
          </a:p>
        </p:txBody>
      </p:sp>
      <p:sp>
        <p:nvSpPr>
          <p:cNvPr id="4" name="MSIPCMContentMarking" descr="{&quot;HashCode&quot;:238713050,&quot;Placement&quot;:&quot;Footer&quot;}">
            <a:extLst>
              <a:ext uri="{FF2B5EF4-FFF2-40B4-BE49-F238E27FC236}">
                <a16:creationId xmlns:a16="http://schemas.microsoft.com/office/drawing/2014/main" id="{3004DC4F-565B-475B-8A5F-8299CD52AF95}"/>
              </a:ext>
            </a:extLst>
          </p:cNvPr>
          <p:cNvSpPr txBox="1"/>
          <p:nvPr userDrawn="1"/>
        </p:nvSpPr>
        <p:spPr>
          <a:xfrm>
            <a:off x="4240679" y="6624578"/>
            <a:ext cx="662642" cy="23342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1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fr-FR" sz="900">
                <a:solidFill>
                  <a:srgbClr val="7F7F7F"/>
                </a:solidFill>
                <a:latin typeface="Arial" panose="020B0604020202020204" pitchFamily="34" charset="0"/>
              </a:rPr>
              <a:t>General</a:t>
            </a:r>
            <a:endParaRPr lang="fr-FR" sz="900" dirty="0" err="1">
              <a:solidFill>
                <a:srgbClr val="7F7F7F"/>
              </a:solidFill>
              <a:latin typeface="Arial" panose="020B0604020202020204" pitchFamily="34" charset="0"/>
            </a:endParaRPr>
          </a:p>
        </p:txBody>
      </p:sp>
    </p:spTree>
    <p:custDataLst>
      <p:tags r:id="rId4"/>
    </p:custDataLst>
    <p:extLst>
      <p:ext uri="{BB962C8B-B14F-4D97-AF65-F5344CB8AC3E}">
        <p14:creationId xmlns:p14="http://schemas.microsoft.com/office/powerpoint/2010/main" val="84207532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3000" b="1" kern="1200">
          <a:solidFill>
            <a:schemeClr val="accent4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177800" indent="-177800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357188" indent="-179388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34988" indent="-177800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14375" indent="-179388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935">
          <p15:clr>
            <a:srgbClr val="F26B43"/>
          </p15:clr>
        </p15:guide>
        <p15:guide id="2" pos="2857">
          <p15:clr>
            <a:srgbClr val="F26B43"/>
          </p15:clr>
        </p15:guide>
        <p15:guide id="3" pos="408">
          <p15:clr>
            <a:srgbClr val="F26B43"/>
          </p15:clr>
        </p15:guide>
        <p15:guide id="4" pos="2993">
          <p15:clr>
            <a:srgbClr val="F26B43"/>
          </p15:clr>
        </p15:guide>
        <p15:guide id="5" pos="5443">
          <p15:clr>
            <a:srgbClr val="F26B43"/>
          </p15:clr>
        </p15:guide>
        <p15:guide id="6" orient="horz" pos="3770">
          <p15:clr>
            <a:srgbClr val="F26B43"/>
          </p15:clr>
        </p15:guide>
        <p15:guide id="7" pos="5556">
          <p15:clr>
            <a:srgbClr val="F26B43"/>
          </p15:clr>
        </p15:guide>
        <p15:guide id="8" orient="horz" pos="4020">
          <p15:clr>
            <a:srgbClr val="F26B43"/>
          </p15:clr>
        </p15:guide>
        <p15:guide id="9" pos="204">
          <p15:clr>
            <a:srgbClr val="F26B43"/>
          </p15:clr>
        </p15:guide>
        <p15:guide id="10" pos="2925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2900" noProof="1"/>
              <a:t>Beseitigt kostspielige Ausfallzeiten zum Schmieren und bewahrt die Anlageneffizienz</a:t>
            </a:r>
          </a:p>
        </p:txBody>
      </p:sp>
      <p:sp>
        <p:nvSpPr>
          <p:cNvPr id="89091" name="Text Placeholder 2"/>
          <p:cNvSpPr>
            <a:spLocks noGrp="1"/>
          </p:cNvSpPr>
          <p:nvPr>
            <p:ph type="body" sz="quarter" idx="4294967295"/>
          </p:nvPr>
        </p:nvSpPr>
        <p:spPr>
          <a:xfrm>
            <a:off x="651668" y="1400420"/>
            <a:ext cx="7997825" cy="277812"/>
          </a:xfrm>
        </p:spPr>
        <p:txBody>
          <a:bodyPr>
            <a:spAutoFit/>
          </a:bodyPr>
          <a:lstStyle/>
          <a:p>
            <a:r>
              <a:rPr lang="fr-FR" sz="1800" noProof="1"/>
              <a:t>Automatische Zentralschmieranlage</a:t>
            </a:r>
          </a:p>
        </p:txBody>
      </p:sp>
      <p:sp>
        <p:nvSpPr>
          <p:cNvPr id="89092" name="Text Placeholder 2"/>
          <p:cNvSpPr txBox="1">
            <a:spLocks/>
          </p:cNvSpPr>
          <p:nvPr/>
        </p:nvSpPr>
        <p:spPr bwMode="auto">
          <a:xfrm>
            <a:off x="652463" y="5862638"/>
            <a:ext cx="7978775" cy="417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Nutzen: Effizienz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Ausstattung: Aseptische Abfüllanlage (FMa)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Katalog-Code: SP002</a:t>
            </a:r>
          </a:p>
        </p:txBody>
      </p:sp>
      <p:sp>
        <p:nvSpPr>
          <p:cNvPr id="5" name="BainBulletsConfiguration" hidden="1"/>
          <p:cNvSpPr txBox="1"/>
          <p:nvPr/>
        </p:nvSpPr>
        <p:spPr>
          <a:xfrm>
            <a:off x="12700" y="12700"/>
            <a:ext cx="0" cy="15875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64B00"/>
              </a:buClr>
              <a:buSzTx/>
              <a:buFontTx/>
              <a:buNone/>
              <a:tabLst/>
              <a:defRPr/>
            </a:pPr>
            <a:endParaRPr kumimoji="0" lang="en-US" sz="100" b="0" i="0" u="none" strike="noStrike" kern="1200" cap="none" spc="0" normalizeH="0" baseline="0" noProof="0" dirty="0" err="1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graphicFrame>
        <p:nvGraphicFramePr>
          <p:cNvPr id="9" name="Group 188"/>
          <p:cNvGraphicFramePr>
            <a:graphicFrameLocks noGrp="1"/>
          </p:cNvGraphicFramePr>
          <p:nvPr/>
        </p:nvGraphicFramePr>
        <p:xfrm>
          <a:off x="652463" y="1743075"/>
          <a:ext cx="7996237" cy="3989878"/>
        </p:xfrm>
        <a:graphic>
          <a:graphicData uri="http://schemas.openxmlformats.org/drawingml/2006/table">
            <a:tbl>
              <a:tblPr/>
              <a:tblGrid>
                <a:gridCol w="387508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44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8766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238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rgbClr val="FF66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</a:rPr>
                        <a:t>NUTZEN UND VORTEILE</a:t>
                      </a:r>
                      <a:endParaRPr kumimoji="0" lang="de-DE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ea typeface="ＭＳ Ｐゴシック"/>
                        <a:cs typeface="ＭＳ Ｐゴシック"/>
                      </a:endParaRPr>
                    </a:p>
                  </a:txBody>
                  <a:tcPr marL="108011" marR="108011" marT="72000" marB="72000" anchor="ctr" horzOverflow="overflow">
                    <a:lnL w="9525" cap="flat" cmpd="sng" algn="ctr">
                      <a:solidFill>
                        <a:srgbClr val="E64B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64B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64B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64B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4B00"/>
                    </a:solidFill>
                  </a:tcPr>
                </a:tc>
                <a:tc>
                  <a:txBody>
                    <a:bodyPr/>
                    <a:lstStyle/>
                    <a:p>
                      <a:pPr marL="190500" marR="0" lvl="0" indent="-1905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GB" altLang="de-DE" sz="1600" b="0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108011" marR="108011" marT="72000" marB="72000" horzOverflow="overflow">
                    <a:lnL w="9525" cap="flat" cmpd="sng" algn="ctr">
                      <a:solidFill>
                        <a:srgbClr val="E64B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90500" marR="0" lvl="0" indent="-1905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altLang="de-DE" sz="1400" b="1" i="0" u="none" strike="noStrike" cap="none" normalizeH="0" baseline="0" noProof="1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BESCHREIBUNG</a:t>
                      </a:r>
                      <a:endParaRPr kumimoji="0" lang="de-DE" altLang="de-DE" sz="1400" b="0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108011" marR="108011" marT="72000" marB="72000" anchor="ctr" horzOverflow="overflow">
                    <a:lnL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8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02038">
                <a:tc>
                  <a:txBody>
                    <a:bodyPr/>
                    <a:lstStyle/>
                    <a:p>
                      <a:pPr marL="182563" marR="0" lvl="1" indent="-182563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Tx/>
                        <a:buFont typeface="Wingdings" pitchFamily="2" charset="2"/>
                        <a:buChar char="§"/>
                        <a:tabLst>
                          <a:tab pos="2974975" algn="l"/>
                          <a:tab pos="3151188" algn="l"/>
                        </a:tabLst>
                      </a:pPr>
                      <a:r>
                        <a:rPr kumimoji="0" lang="fr-FR" altLang="de-DE" sz="1200" b="0" i="0" u="none" strike="noStrike" cap="none" normalizeH="0" baseline="0" noProof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Geringere Wartungszeiten: Durchschnittlich, </a:t>
                      </a:r>
                      <a:br>
                        <a:rPr kumimoji="0" lang="fr-FR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</a:br>
                      <a:r>
                        <a:rPr kumimoji="0" lang="fr-FR" altLang="de-DE" sz="1200" b="0" i="0" u="none" strike="noStrike" cap="none" normalizeH="0" baseline="0" noProof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30 Minuten je 1.500 Produktionsstunden</a:t>
                      </a:r>
                    </a:p>
                    <a:p>
                      <a:pPr marL="182563" marR="0" lvl="1" indent="-182563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Tx/>
                        <a:buFont typeface="Wingdings" pitchFamily="2" charset="2"/>
                        <a:buChar char="§"/>
                        <a:tabLst>
                          <a:tab pos="2974975" algn="l"/>
                          <a:tab pos="3151188" algn="l"/>
                        </a:tabLst>
                      </a:pPr>
                      <a:r>
                        <a:rPr kumimoji="0" lang="fr-FR" altLang="de-DE" sz="1200" b="0" i="0" u="none" strike="noStrike" cap="none" normalizeH="0" baseline="0" noProof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Verhindert die Gefahr der Anhäufung von Schmierfett an beweglichen Teilen </a:t>
                      </a:r>
                    </a:p>
                    <a:p>
                      <a:pPr marL="182563" marR="0" lvl="1" indent="-182563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Tx/>
                        <a:buFont typeface="Wingdings" pitchFamily="2" charset="2"/>
                        <a:buChar char="§"/>
                        <a:tabLst>
                          <a:tab pos="2974975" algn="l"/>
                          <a:tab pos="3151188" algn="l"/>
                        </a:tabLst>
                      </a:pPr>
                      <a:r>
                        <a:rPr kumimoji="0" lang="fr-FR" altLang="de-DE" sz="1200" b="0" i="0" u="none" strike="noStrike" cap="none" normalizeH="0" baseline="0" noProof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Bewahrt die Anlageneffizienz</a:t>
                      </a:r>
                    </a:p>
                  </a:txBody>
                  <a:tcPr marL="108011" marR="108011" marT="72000" marB="72000" horzOverflow="overflow">
                    <a:lnL w="9525" cap="flat" cmpd="sng" algn="ctr">
                      <a:solidFill>
                        <a:srgbClr val="E64B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64B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64B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64B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25413" marR="0" lvl="0" indent="-125413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Tx/>
                        <a:buFont typeface="Wingdings" pitchFamily="2" charset="2"/>
                        <a:buChar char="§"/>
                        <a:tabLst>
                          <a:tab pos="2974975" algn="l"/>
                          <a:tab pos="3151188" algn="l"/>
                        </a:tabLst>
                      </a:pPr>
                      <a:endParaRPr kumimoji="0" lang="fr-FR" altLang="de-DE" sz="1400" b="0" i="0" u="none" strike="noStrike" cap="none" normalizeH="0" baseline="0" noProof="1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108011" marR="108011" marT="72000" marB="72000" horzOverflow="overflow">
                    <a:lnL w="9525" cap="flat" cmpd="sng" algn="ctr">
                      <a:solidFill>
                        <a:srgbClr val="E64B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82563" marR="0" lvl="0" indent="-182563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rgbClr val="E64B00"/>
                        </a:buClr>
                        <a:buSzTx/>
                        <a:buFont typeface="Wingdings" pitchFamily="2" charset="2"/>
                        <a:buChar char="§"/>
                        <a:tabLst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Das </a:t>
                      </a:r>
                      <a:r>
                        <a:rPr kumimoji="0" lang="en-US" sz="12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automatische</a:t>
                      </a: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12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Schmiersystem</a:t>
                      </a: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12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beseitigt</a:t>
                      </a: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 die </a:t>
                      </a:r>
                      <a:r>
                        <a:rPr kumimoji="0" lang="en-US" sz="12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Gefahr</a:t>
                      </a: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 von </a:t>
                      </a:r>
                      <a:r>
                        <a:rPr kumimoji="0" lang="en-US" sz="12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ungeschmierten</a:t>
                      </a: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12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beweglichen</a:t>
                      </a: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12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Teilen</a:t>
                      </a: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 an </a:t>
                      </a:r>
                      <a:r>
                        <a:rPr kumimoji="0" lang="en-US" sz="12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der</a:t>
                      </a: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12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Maschine</a:t>
                      </a: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, und </a:t>
                      </a:r>
                      <a:r>
                        <a:rPr kumimoji="0" lang="en-US" sz="12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entspricht</a:t>
                      </a: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12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somit</a:t>
                      </a: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 den </a:t>
                      </a:r>
                      <a:r>
                        <a:rPr kumimoji="0" lang="en-US" sz="12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Betriebsrichtlinien</a:t>
                      </a: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 von Sidel </a:t>
                      </a:r>
                      <a:r>
                        <a:rPr kumimoji="0" lang="en-US" sz="12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für</a:t>
                      </a: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12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beste</a:t>
                      </a: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12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Praktiken</a:t>
                      </a: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  <a:p>
                      <a:pPr marL="182563" marR="0" lvl="0" indent="-182563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rgbClr val="E64B00"/>
                        </a:buClr>
                        <a:buSzTx/>
                        <a:buFont typeface="Wingdings" pitchFamily="2" charset="2"/>
                        <a:buChar char="§"/>
                        <a:tabLst/>
                      </a:pPr>
                      <a:r>
                        <a:rPr kumimoji="0" lang="en-US" sz="12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Diese</a:t>
                      </a: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12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Anlage</a:t>
                      </a: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12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wird</a:t>
                      </a: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 von </a:t>
                      </a:r>
                      <a:r>
                        <a:rPr kumimoji="0" lang="en-US" sz="12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der</a:t>
                      </a: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12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Maschinen</a:t>
                      </a: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 SPS </a:t>
                      </a:r>
                      <a:r>
                        <a:rPr kumimoji="0" lang="en-US" sz="12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gesteuert</a:t>
                      </a: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, die </a:t>
                      </a:r>
                      <a:r>
                        <a:rPr kumimoji="0" lang="en-US" sz="12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die</a:t>
                      </a: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12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verschiedenen</a:t>
                      </a: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12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Schmierstellen</a:t>
                      </a: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 an </a:t>
                      </a:r>
                      <a:r>
                        <a:rPr kumimoji="0" lang="en-US" sz="12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der</a:t>
                      </a: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12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Maschine</a:t>
                      </a: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 in </a:t>
                      </a:r>
                      <a:r>
                        <a:rPr kumimoji="0" lang="en-US" sz="12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vorbestimmten</a:t>
                      </a: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12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Intervallen</a:t>
                      </a: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12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basierend</a:t>
                      </a: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 auf </a:t>
                      </a:r>
                      <a:r>
                        <a:rPr kumimoji="0" lang="en-US" sz="12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der</a:t>
                      </a: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12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Rotationszeit</a:t>
                      </a: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12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der</a:t>
                      </a: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12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Maschine</a:t>
                      </a: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12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schmiert</a:t>
                      </a: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  <a:p>
                      <a:pPr marL="182563" marR="0" lvl="0" indent="-182563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rgbClr val="E64B00"/>
                        </a:buClr>
                        <a:buSzTx/>
                        <a:buFont typeface="Wingdings" pitchFamily="2" charset="2"/>
                        <a:buChar char="§"/>
                        <a:tabLst/>
                      </a:pPr>
                      <a:r>
                        <a:rPr kumimoji="0" lang="en-US" sz="12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Im</a:t>
                      </a: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12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Falle</a:t>
                      </a: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12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einer</a:t>
                      </a: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12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Störung</a:t>
                      </a: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12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der</a:t>
                      </a: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 SPS </a:t>
                      </a:r>
                      <a:r>
                        <a:rPr kumimoji="0" lang="en-US" sz="12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kann</a:t>
                      </a: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 die </a:t>
                      </a:r>
                      <a:r>
                        <a:rPr kumimoji="0" lang="en-US" sz="12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Maschine</a:t>
                      </a:r>
                      <a:br>
                        <a:rPr kumimoji="0" lang="fr-FR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</a:br>
                      <a:r>
                        <a:rPr kumimoji="0" lang="en-US" sz="12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auch</a:t>
                      </a: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 von Hand </a:t>
                      </a:r>
                      <a:r>
                        <a:rPr kumimoji="0" lang="en-US" sz="12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geschmiert</a:t>
                      </a: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12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werden</a:t>
                      </a: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108011" marR="108011" marT="72000" marB="72000" horzOverflow="overflow">
                    <a:lnL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pic>
        <p:nvPicPr>
          <p:cNvPr id="89111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95350" y="3573463"/>
            <a:ext cx="3328988" cy="1979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Rechteck 11">
            <a:extLst>
              <a:ext uri="{FF2B5EF4-FFF2-40B4-BE49-F238E27FC236}">
                <a16:creationId xmlns:a16="http://schemas.microsoft.com/office/drawing/2014/main" id="{ECE849CF-FBAE-4C9C-84D8-1504C9BF4B48}"/>
              </a:ext>
            </a:extLst>
          </p:cNvPr>
          <p:cNvSpPr/>
          <p:nvPr/>
        </p:nvSpPr>
        <p:spPr>
          <a:xfrm>
            <a:off x="4761070" y="1743074"/>
            <a:ext cx="3887630" cy="389781"/>
          </a:xfrm>
          <a:prstGeom prst="rect">
            <a:avLst/>
          </a:prstGeom>
          <a:solidFill>
            <a:srgbClr val="E64B00"/>
          </a:solidFill>
          <a:ln w="12700" cap="flat" cmpd="sng" algn="ctr">
            <a:solidFill>
              <a:srgbClr val="E64B00"/>
            </a:solidFill>
            <a:prstDash val="solid"/>
          </a:ln>
          <a:effectLst/>
        </p:spPr>
        <p:txBody>
          <a:bodyPr lIns="108000" tIns="72000" rIns="108000" bIns="72000" anchor="ctr"/>
          <a:lstStyle/>
          <a:p>
            <a:pPr marL="190500" marR="0" lvl="0" indent="-19050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E64B00"/>
              </a:buClr>
              <a:buSzTx/>
              <a:buFontTx/>
              <a:buNone/>
              <a:tabLst/>
              <a:defRPr/>
            </a:pPr>
            <a:r>
              <a:rPr kumimoji="0" lang="de-CH" altLang="de-DE" sz="1400" b="1" i="0" u="none" strike="noStrike" kern="0" cap="none" spc="0" normalizeH="0" baseline="0" noProof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BESCHREIBUNG</a:t>
            </a:r>
            <a:endParaRPr kumimoji="0" lang="de-DE" altLang="de-DE" sz="14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50784675"/>
      </p:ext>
    </p:extLst>
  </p:cSld>
  <p:clrMapOvr>
    <a:masterClrMapping/>
  </p:clrMapOvr>
  <p:transition/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LIOMT">
  <a:themeElements>
    <a:clrScheme name="Sidel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AD38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2"/>
        </a:solidFill>
        <a:ln>
          <a:noFill/>
        </a:ln>
      </a:spPr>
      <a:bodyPr rot="0" spcFirstLastPara="0" vertOverflow="overflow" horzOverflow="overflow" vert="horz" wrap="square" lIns="108000" tIns="72000" rIns="108000" bIns="72000" numCol="1" spcCol="0" rtlCol="0" fromWordArt="0" anchor="ctr" anchorCtr="0" forceAA="0" compatLnSpc="1">
        <a:prstTxWarp prst="textNoShape">
          <a:avLst/>
        </a:prstTxWarp>
        <a:noAutofit/>
      </a:bodyPr>
      <a:lstStyle>
        <a:defPPr>
          <a:defRPr sz="2000" dirty="0" err="1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bg2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>
          <a:defRPr sz="2000"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EN-modele-new.potx" id="{63F86F24-1EED-41D3-90E6-59487835C019}" vid="{E4DD9F58-C7BE-4ED2-AAEB-88540AD62E8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93</Words>
  <Application>Microsoft Office PowerPoint</Application>
  <PresentationFormat>Affichage à l'écran (4:3)</PresentationFormat>
  <Paragraphs>14</Paragraphs>
  <Slides>1</Slides>
  <Notes>0</Notes>
  <HiddenSlides>0</HiddenSlides>
  <MMClips>0</MMClips>
  <ScaleCrop>false</ScaleCrop>
  <HeadingPairs>
    <vt:vector size="8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Serveurs OLE incorporés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ＭＳ Ｐゴシック</vt:lpstr>
      <vt:lpstr>Arial</vt:lpstr>
      <vt:lpstr>Wingdings</vt:lpstr>
      <vt:lpstr>LIOMT</vt:lpstr>
      <vt:lpstr>think-cell Folie</vt:lpstr>
      <vt:lpstr>Beseitigt kostspielige Ausfallzeiten zum Schmieren und bewahrt die Anlageneffizienz</vt:lpstr>
    </vt:vector>
  </TitlesOfParts>
  <Company>Sidel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减少产品灌装流量偏差</dc:title>
  <dc:creator>Gouriou, Lydie</dc:creator>
  <cp:lastModifiedBy>Sorega, Dan</cp:lastModifiedBy>
  <cp:revision>7</cp:revision>
  <dcterms:created xsi:type="dcterms:W3CDTF">2014-07-21T08:52:21Z</dcterms:created>
  <dcterms:modified xsi:type="dcterms:W3CDTF">2019-08-19T12:23:02Z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94480757-a570-4f64-84e7-c5b3ffe9d573_Enabled">
    <vt:lpwstr>True</vt:lpwstr>
  </property>
  <property fmtid="{D5CDD505-2E9C-101B-9397-08002B2CF9AE}" pid="3" name="MSIP_Label_94480757-a570-4f64-84e7-c5b3ffe9d573_SiteId">
    <vt:lpwstr>2390cbd1-e663-4321-bc93-ba298637ce52</vt:lpwstr>
  </property>
  <property fmtid="{D5CDD505-2E9C-101B-9397-08002B2CF9AE}" pid="4" name="MSIP_Label_94480757-a570-4f64-84e7-c5b3ffe9d573_Owner">
    <vt:lpwstr>107200@sidel.com</vt:lpwstr>
  </property>
  <property fmtid="{D5CDD505-2E9C-101B-9397-08002B2CF9AE}" pid="5" name="MSIP_Label_94480757-a570-4f64-84e7-c5b3ffe9d573_SetDate">
    <vt:lpwstr>2019-08-19T12:23:02.0597763Z</vt:lpwstr>
  </property>
  <property fmtid="{D5CDD505-2E9C-101B-9397-08002B2CF9AE}" pid="6" name="MSIP_Label_94480757-a570-4f64-84e7-c5b3ffe9d573_Name">
    <vt:lpwstr>General</vt:lpwstr>
  </property>
  <property fmtid="{D5CDD505-2E9C-101B-9397-08002B2CF9AE}" pid="7" name="MSIP_Label_94480757-a570-4f64-84e7-c5b3ffe9d573_Application">
    <vt:lpwstr>Microsoft Azure Information Protection</vt:lpwstr>
  </property>
  <property fmtid="{D5CDD505-2E9C-101B-9397-08002B2CF9AE}" pid="8" name="MSIP_Label_94480757-a570-4f64-84e7-c5b3ffe9d573_Extended_MSFT_Method">
    <vt:lpwstr>Automatic</vt:lpwstr>
  </property>
  <property fmtid="{D5CDD505-2E9C-101B-9397-08002B2CF9AE}" pid="9" name="MSIP_Label_e35bb0a3-90cf-41a8-939e-500b35438edf_Enabled">
    <vt:lpwstr>True</vt:lpwstr>
  </property>
  <property fmtid="{D5CDD505-2E9C-101B-9397-08002B2CF9AE}" pid="10" name="MSIP_Label_e35bb0a3-90cf-41a8-939e-500b35438edf_SiteId">
    <vt:lpwstr>2390cbd1-e663-4321-bc93-ba298637ce52</vt:lpwstr>
  </property>
  <property fmtid="{D5CDD505-2E9C-101B-9397-08002B2CF9AE}" pid="11" name="MSIP_Label_e35bb0a3-90cf-41a8-939e-500b35438edf_Owner">
    <vt:lpwstr>107200@sidel.com</vt:lpwstr>
  </property>
  <property fmtid="{D5CDD505-2E9C-101B-9397-08002B2CF9AE}" pid="12" name="MSIP_Label_e35bb0a3-90cf-41a8-939e-500b35438edf_SetDate">
    <vt:lpwstr>2018-08-06T11:02:42.8356799+02:00</vt:lpwstr>
  </property>
  <property fmtid="{D5CDD505-2E9C-101B-9397-08002B2CF9AE}" pid="13" name="MSIP_Label_e35bb0a3-90cf-41a8-939e-500b35438edf_Name">
    <vt:lpwstr>Sidel-Confidential</vt:lpwstr>
  </property>
  <property fmtid="{D5CDD505-2E9C-101B-9397-08002B2CF9AE}" pid="14" name="MSIP_Label_e35bb0a3-90cf-41a8-939e-500b35438edf_Application">
    <vt:lpwstr>Microsoft Azure Information Protection</vt:lpwstr>
  </property>
  <property fmtid="{D5CDD505-2E9C-101B-9397-08002B2CF9AE}" pid="15" name="MSIP_Label_e35bb0a3-90cf-41a8-939e-500b35438edf_Extended_MSFT_Method">
    <vt:lpwstr>Automatic</vt:lpwstr>
  </property>
  <property fmtid="{D5CDD505-2E9C-101B-9397-08002B2CF9AE}" pid="16" name="MSIP_Label_06263584-a2fa-494a-b6ac-a3eeadb86bd0_Enabled">
    <vt:lpwstr>True</vt:lpwstr>
  </property>
  <property fmtid="{D5CDD505-2E9C-101B-9397-08002B2CF9AE}" pid="17" name="MSIP_Label_06263584-a2fa-494a-b6ac-a3eeadb86bd0_SiteId">
    <vt:lpwstr>2390cbd1-e663-4321-bc93-ba298637ce52</vt:lpwstr>
  </property>
  <property fmtid="{D5CDD505-2E9C-101B-9397-08002B2CF9AE}" pid="18" name="MSIP_Label_06263584-a2fa-494a-b6ac-a3eeadb86bd0_Owner">
    <vt:lpwstr>107200@sidel.com</vt:lpwstr>
  </property>
  <property fmtid="{D5CDD505-2E9C-101B-9397-08002B2CF9AE}" pid="19" name="MSIP_Label_06263584-a2fa-494a-b6ac-a3eeadb86bd0_SetDate">
    <vt:lpwstr>2018-08-06T11:02:42.8416799+02:00</vt:lpwstr>
  </property>
  <property fmtid="{D5CDD505-2E9C-101B-9397-08002B2CF9AE}" pid="20" name="MSIP_Label_06263584-a2fa-494a-b6ac-a3eeadb86bd0_Name">
    <vt:lpwstr>Internal</vt:lpwstr>
  </property>
  <property fmtid="{D5CDD505-2E9C-101B-9397-08002B2CF9AE}" pid="21" name="MSIP_Label_06263584-a2fa-494a-b6ac-a3eeadb86bd0_Application">
    <vt:lpwstr>Microsoft Azure Information Protection</vt:lpwstr>
  </property>
  <property fmtid="{D5CDD505-2E9C-101B-9397-08002B2CF9AE}" pid="22" name="MSIP_Label_06263584-a2fa-494a-b6ac-a3eeadb86bd0_Extended_MSFT_Method">
    <vt:lpwstr>Automatic</vt:lpwstr>
  </property>
  <property fmtid="{D5CDD505-2E9C-101B-9397-08002B2CF9AE}" pid="23" name="Sensitivity">
    <vt:lpwstr>General Sidel-Confidential Internal</vt:lpwstr>
  </property>
</Properties>
</file>