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sldIdLst>
    <p:sldId id="264" r:id="rId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271"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720278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175" name="think-cell Folie" r:id="rId6" imgW="399" imgH="399" progId="TCLayout.ActiveDocument.1">
                  <p:embed/>
                </p:oleObj>
              </mc:Choice>
              <mc:Fallback>
                <p:oleObj name="think-cell Folie" r:id="rId6" imgW="399" imgH="399" progId="TCLayout.ActiveDocument.1">
                  <p:embed/>
                  <p:pic>
                    <p:nvPicPr>
                      <p:cNvPr id="85" name="Objekt 84"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en-US" noProof="1"/>
              <a:t>Click to edit Master title style</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z="900" dirty="0">
                <a:solidFill>
                  <a:schemeClr val="bg2"/>
                </a:solidFill>
              </a:rPr>
              <a:t>Page </a:t>
            </a:r>
            <a:fld id="{7873E190-40CF-412D-9604-1EFCEB1508B2}" type="slidenum">
              <a:rPr lang="en-GB" sz="900" smtClean="0">
                <a:solidFill>
                  <a:schemeClr val="bg2"/>
                </a:solidFill>
              </a:rPr>
              <a:pPr/>
              <a:t>‹N°›</a:t>
            </a:fld>
            <a:endParaRPr lang="en-GB" sz="900" dirty="0">
              <a:solidFill>
                <a:schemeClr val="bg2"/>
              </a:solidFill>
            </a:endParaRPr>
          </a:p>
        </p:txBody>
      </p:sp>
      <p:cxnSp>
        <p:nvCxnSpPr>
          <p:cNvPr id="49" name="Straight Connector 48"/>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pic>
        <p:nvPicPr>
          <p:cNvPr id="12" name="Immagine 11" descr="SidelLogoRGB.png"/>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724836" y="6483578"/>
            <a:ext cx="938152" cy="256947"/>
          </a:xfrm>
          <a:prstGeom prst="rect">
            <a:avLst/>
          </a:prstGeom>
        </p:spPr>
      </p:pic>
      <p:sp>
        <p:nvSpPr>
          <p:cNvPr id="9" name="Footer Placeholder 3"/>
          <p:cNvSpPr txBox="1">
            <a:spLocks/>
          </p:cNvSpPr>
          <p:nvPr userDrawn="1"/>
        </p:nvSpPr>
        <p:spPr>
          <a:xfrm>
            <a:off x="1378446" y="6471704"/>
            <a:ext cx="5509187" cy="138499"/>
          </a:xfrm>
          <a:prstGeom prst="rect">
            <a:avLst/>
          </a:prstGeom>
        </p:spPr>
        <p:txBody>
          <a:bodyPr wrap="squar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u="none" strike="noStrike" kern="1200" baseline="0" dirty="0">
                <a:solidFill>
                  <a:schemeClr val="bg2"/>
                </a:solidFill>
                <a:latin typeface="+mn-lt"/>
                <a:ea typeface="+mn-ea"/>
                <a:cs typeface="+mn-cs"/>
              </a:rPr>
              <a:t>Title, </a:t>
            </a:r>
            <a:fld id="{AF6A7A01-F0BB-4441-BAB9-3E7CB064C4A1}" type="datetime4">
              <a:rPr lang="en-GB" sz="900" b="0" i="0" u="none" strike="noStrike" kern="1200" baseline="0" smtClean="0">
                <a:solidFill>
                  <a:schemeClr val="bg2"/>
                </a:solidFill>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 August 2019</a:t>
            </a:fld>
            <a:r>
              <a:rPr lang="en-GB" sz="900" b="0" i="0" u="none" strike="noStrike" kern="1200" baseline="0" dirty="0">
                <a:solidFill>
                  <a:schemeClr val="tx2"/>
                </a:solidFill>
                <a:latin typeface="+mn-lt"/>
                <a:ea typeface="+mn-ea"/>
                <a:cs typeface="+mn-cs"/>
              </a:rPr>
              <a:t> </a:t>
            </a:r>
            <a:r>
              <a:rPr lang="en-GB" dirty="0">
                <a:solidFill>
                  <a:schemeClr val="accent5"/>
                </a:solidFill>
                <a:latin typeface="+mn-lt"/>
              </a:rPr>
              <a:t>[</a:t>
            </a:r>
            <a:r>
              <a:rPr lang="en-US" dirty="0">
                <a:solidFill>
                  <a:schemeClr val="accent5"/>
                </a:solidFill>
                <a:latin typeface="+mn-lt"/>
              </a:rPr>
              <a:t>Public / Internal / Restricted / Highly confidential]</a:t>
            </a:r>
            <a:endParaRPr lang="en-GB" sz="900" dirty="0">
              <a:solidFill>
                <a:schemeClr val="bg2"/>
              </a:solidFill>
              <a:latin typeface="+mn-lt"/>
            </a:endParaRPr>
          </a:p>
        </p:txBody>
      </p:sp>
      <p:sp>
        <p:nvSpPr>
          <p:cNvPr id="4" name="MSIPCMContentMarking" descr="{&quot;HashCode&quot;:238713050,&quot;Placement&quot;:&quot;Footer&quot;}">
            <a:extLst>
              <a:ext uri="{FF2B5EF4-FFF2-40B4-BE49-F238E27FC236}">
                <a16:creationId xmlns:a16="http://schemas.microsoft.com/office/drawing/2014/main" id="{0C348332-9008-4540-8A35-1BDF94149DE1}"/>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842075324"/>
      </p:ext>
    </p:extLst>
  </p:cSld>
  <p:clrMap bg1="dk1" tx1="lt1" bg2="dk2" tx2="lt2" accent1="accent1" accent2="accent2" accent3="accent3" accent4="accent4" accent5="accent5" accent6="accent6" hlink="hlink" folHlink="folHlink"/>
  <p:sldLayoutIdLst>
    <p:sldLayoutId id="2147483673" r:id="rId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Suppression des temps d'arrêt coûteux liés au graissage et </a:t>
            </a:r>
            <a:r>
              <a:rPr lang="fr-FR" dirty="0"/>
              <a:t>rendement préservé</a:t>
            </a:r>
          </a:p>
        </p:txBody>
      </p:sp>
      <p:sp>
        <p:nvSpPr>
          <p:cNvPr id="3" name="Text Placeholder 2"/>
          <p:cNvSpPr>
            <a:spLocks noGrp="1"/>
          </p:cNvSpPr>
          <p:nvPr>
            <p:ph type="body" sz="quarter" idx="4294967295"/>
          </p:nvPr>
        </p:nvSpPr>
        <p:spPr>
          <a:xfrm>
            <a:off x="651885" y="1435100"/>
            <a:ext cx="7997825" cy="307975"/>
          </a:xfrm>
        </p:spPr>
        <p:txBody>
          <a:bodyPr vert="horz" lIns="0" tIns="0" rIns="0" bIns="0" rtlCol="0">
            <a:spAutoFit/>
          </a:bodyPr>
          <a:lstStyle/>
          <a:p>
            <a:r>
              <a:rPr dirty="0"/>
              <a:t>Système de graissage </a:t>
            </a:r>
            <a:r>
              <a:rPr dirty="0" err="1"/>
              <a:t>automatique</a:t>
            </a:r>
            <a:r>
              <a:rPr dirty="0"/>
              <a:t> </a:t>
            </a:r>
            <a:r>
              <a:rPr dirty="0" err="1"/>
              <a:t>centralisé</a:t>
            </a:r>
            <a:endParaRPr dirty="0"/>
          </a:p>
        </p:txBody>
      </p:sp>
      <p:sp>
        <p:nvSpPr>
          <p:cNvPr id="5" name="BainBulletsConfiguration" hidden="1"/>
          <p:cNvSpPr txBox="1"/>
          <p:nvPr/>
        </p:nvSpPr>
        <p:spPr>
          <a:xfrm>
            <a:off x="12700" y="12700"/>
            <a:ext cx="65" cy="15389"/>
          </a:xfrm>
          <a:prstGeom prst="rect">
            <a:avLst/>
          </a:prstGeom>
          <a:noFill/>
        </p:spPr>
        <p:txBody>
          <a:bodyPr vert="horz" wrap="none" lIns="0" tIns="0" rIns="0" bIns="0" rtlCol="0">
            <a:spAutoFit/>
          </a:bodyPr>
          <a:lstStyle/>
          <a:p>
            <a:pPr marL="0" marR="0" lvl="0" indent="0" algn="l" defTabSz="914400" rtl="0" eaLnBrk="1" fontAlgn="auto" latinLnBrk="0" hangingPunct="1">
              <a:lnSpc>
                <a:spcPct val="100000"/>
              </a:lnSpc>
              <a:spcBef>
                <a:spcPts val="0"/>
              </a:spcBef>
              <a:spcAft>
                <a:spcPts val="0"/>
              </a:spcAft>
              <a:buClr>
                <a:srgbClr val="E64B00"/>
              </a:buClr>
              <a:buSzTx/>
              <a:buFontTx/>
              <a:buNone/>
              <a:tabLst/>
              <a:defRPr/>
            </a:pPr>
            <a:endParaRPr kumimoji="0" lang="en-US" sz="100" b="0" i="0" u="none" strike="noStrike" kern="1200" cap="none" spc="0" normalizeH="0" baseline="0" noProof="0" dirty="0" err="1">
              <a:ln>
                <a:noFill/>
              </a:ln>
              <a:solidFill>
                <a:srgbClr val="FFFFFF"/>
              </a:solidFill>
              <a:effectLst/>
              <a:uLnTx/>
              <a:uFillTx/>
              <a:latin typeface="Arial"/>
              <a:ea typeface="+mn-ea"/>
              <a:cs typeface="+mn-cs"/>
            </a:endParaRPr>
          </a:p>
        </p:txBody>
      </p:sp>
      <p:graphicFrame>
        <p:nvGraphicFramePr>
          <p:cNvPr id="9" name="Group 188"/>
          <p:cNvGraphicFramePr>
            <a:graphicFrameLocks noGrp="1"/>
          </p:cNvGraphicFramePr>
          <p:nvPr>
            <p:extLst/>
          </p:nvPr>
        </p:nvGraphicFramePr>
        <p:xfrm>
          <a:off x="651885" y="1743075"/>
          <a:ext cx="7997390" cy="3990181"/>
        </p:xfrm>
        <a:graphic>
          <a:graphicData uri="http://schemas.openxmlformats.org/drawingml/2006/table">
            <a:tbl>
              <a:tblPr/>
              <a:tblGrid>
                <a:gridCol w="3875290">
                  <a:extLst>
                    <a:ext uri="{9D8B030D-6E8A-4147-A177-3AD203B41FA5}">
                      <a16:colId xmlns:a16="http://schemas.microsoft.com/office/drawing/2014/main" val="20000"/>
                    </a:ext>
                  </a:extLst>
                </a:gridCol>
                <a:gridCol w="244900">
                  <a:extLst>
                    <a:ext uri="{9D8B030D-6E8A-4147-A177-3AD203B41FA5}">
                      <a16:colId xmlns:a16="http://schemas.microsoft.com/office/drawing/2014/main" val="20001"/>
                    </a:ext>
                  </a:extLst>
                </a:gridCol>
                <a:gridCol w="3877200">
                  <a:extLst>
                    <a:ext uri="{9D8B030D-6E8A-4147-A177-3AD203B41FA5}">
                      <a16:colId xmlns:a16="http://schemas.microsoft.com/office/drawing/2014/main" val="20002"/>
                    </a:ext>
                  </a:extLst>
                </a:gridCol>
              </a:tblGrid>
              <a:tr h="324302">
                <a:tc>
                  <a:txBody>
                    <a:bodyPr/>
                    <a:lstStyle>
                      <a:lvl1pPr marL="190500" indent="-190500" eaLnBrk="0" hangingPunct="0">
                        <a:spcBef>
                          <a:spcPct val="20000"/>
                        </a:spcBef>
                        <a:defRPr>
                          <a:solidFill>
                            <a:schemeClr val="tx1"/>
                          </a:solidFill>
                          <a:latin typeface="Arial" charset="0"/>
                        </a:defRPr>
                      </a:lvl1pPr>
                      <a:lvl2pPr marL="742950" indent="-285750" eaLnBrk="0" hangingPunct="0">
                        <a:spcBef>
                          <a:spcPts val="1200"/>
                        </a:spcBef>
                        <a:buClr>
                          <a:srgbClr val="E64B00"/>
                        </a:buClr>
                        <a:buFont typeface="Wingdings" pitchFamily="2" charset="2"/>
                        <a:defRPr sz="1600">
                          <a:solidFill>
                            <a:schemeClr val="tx1"/>
                          </a:solidFill>
                          <a:latin typeface="Arial" charset="0"/>
                        </a:defRPr>
                      </a:lvl2pPr>
                      <a:lvl3pPr marL="1143000" indent="-228600" eaLnBrk="0" hangingPunct="0">
                        <a:buClr>
                          <a:srgbClr val="E64B00"/>
                        </a:buClr>
                        <a:buFont typeface="Wingdings" pitchFamily="2" charset="2"/>
                        <a:defRPr sz="1400">
                          <a:solidFill>
                            <a:schemeClr val="tx1"/>
                          </a:solidFill>
                          <a:latin typeface="Arial" charset="0"/>
                        </a:defRPr>
                      </a:lvl3pPr>
                      <a:lvl4pPr marL="1600200" indent="-228600" eaLnBrk="0" hangingPunct="0">
                        <a:buFont typeface="Wingdings" pitchFamily="2" charset="2"/>
                        <a:defRPr sz="1400">
                          <a:solidFill>
                            <a:schemeClr val="tx1"/>
                          </a:solidFill>
                          <a:latin typeface="Arial" charset="0"/>
                        </a:defRPr>
                      </a:lvl4pPr>
                      <a:lvl5pPr marL="2057400" indent="-228600" eaLnBrk="0" hangingPunct="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mn-lt"/>
                        </a:rPr>
                        <a:t>VALEUR ET AVANTAGES</a:t>
                      </a:r>
                      <a:endParaRPr kumimoji="0" lang="fr-FR" sz="1400" b="1" i="0" u="none" strike="noStrike" kern="1200" cap="none" spc="0" normalizeH="0" baseline="0" noProof="0" dirty="0">
                        <a:ln>
                          <a:noFill/>
                        </a:ln>
                        <a:solidFill>
                          <a:srgbClr val="FFFFFF"/>
                        </a:solidFill>
                        <a:effectLst/>
                        <a:uLnTx/>
                        <a:uFillTx/>
                        <a:latin typeface="+mn-lt"/>
                        <a:ea typeface="MS PGothic" pitchFamily="34" charset="-128"/>
                        <a:cs typeface="+mn-cs"/>
                      </a:endParaRPr>
                    </a:p>
                  </a:txBody>
                  <a:tcPr marL="108011" marR="108011" marT="72000" marB="72000" anchor="ctr" horzOverflow="overflow">
                    <a:lnL w="9525" cap="flat" cmpd="sng" algn="ctr">
                      <a:solidFill>
                        <a:schemeClr val="accent4"/>
                      </a:solidFill>
                      <a:prstDash val="solid"/>
                      <a:round/>
                      <a:headEnd type="none" w="med" len="med"/>
                      <a:tailEnd type="none" w="med" len="med"/>
                    </a:lnL>
                    <a:lnR w="9525" cap="flat" cmpd="sng" algn="ctr">
                      <a:solidFill>
                        <a:schemeClr val="accent4"/>
                      </a:solidFill>
                      <a:prstDash val="solid"/>
                      <a:round/>
                      <a:headEnd type="none" w="med" len="med"/>
                      <a:tailEnd type="none" w="med" len="med"/>
                    </a:lnR>
                    <a:lnT w="9525" cap="flat" cmpd="sng" algn="ctr">
                      <a:solidFill>
                        <a:schemeClr val="accent4"/>
                      </a:solidFill>
                      <a:prstDash val="solid"/>
                      <a:round/>
                      <a:headEnd type="none" w="med" len="med"/>
                      <a:tailEnd type="none" w="med" len="med"/>
                    </a:lnT>
                    <a:lnB w="9525" cap="flat" cmpd="sng" algn="ctr">
                      <a:solidFill>
                        <a:schemeClr val="accent4"/>
                      </a:solidFill>
                      <a:prstDash val="solid"/>
                      <a:round/>
                      <a:headEnd type="none" w="med" len="med"/>
                      <a:tailEnd type="none" w="med" len="med"/>
                    </a:lnB>
                    <a:lnTlToBr>
                      <a:noFill/>
                    </a:lnTlToBr>
                    <a:lnBlToTr>
                      <a:noFill/>
                    </a:lnBlToTr>
                    <a:solidFill>
                      <a:srgbClr val="E64B00"/>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endParaRPr kumimoji="0" lang="en-GB" altLang="de-DE" sz="1600" b="0" i="0" u="none" strike="noStrike" cap="none" normalizeH="0" baseline="0" dirty="0">
                        <a:ln>
                          <a:noFill/>
                        </a:ln>
                        <a:solidFill>
                          <a:schemeClr val="bg1"/>
                        </a:solidFill>
                        <a:effectLst/>
                        <a:latin typeface="Arial" charset="0"/>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r>
                        <a:rPr kumimoji="0" lang="de-CH" altLang="de-DE" sz="1400" b="1" i="0" u="none" strike="noStrike" cap="none" normalizeH="0" baseline="0" noProof="1">
                          <a:ln>
                            <a:noFill/>
                          </a:ln>
                          <a:solidFill>
                            <a:schemeClr val="bg1"/>
                          </a:solidFill>
                          <a:effectLst/>
                          <a:latin typeface="Arial" charset="0"/>
                        </a:rPr>
                        <a:t>DESCRIPTION</a:t>
                      </a:r>
                      <a:endParaRPr kumimoji="0" lang="fr-FR" altLang="de-DE" sz="1400" b="0" i="0" u="none" strike="noStrike" cap="none" normalizeH="0" baseline="0" dirty="0">
                        <a:ln>
                          <a:noFill/>
                        </a:ln>
                        <a:solidFill>
                          <a:schemeClr val="bg1"/>
                        </a:solidFill>
                        <a:effectLst/>
                        <a:latin typeface="Arial" charset="0"/>
                        <a:cs typeface="Arial" charset="0"/>
                      </a:endParaRPr>
                    </a:p>
                  </a:txBody>
                  <a:tcPr marL="108011" marR="108011" marT="72000" marB="7200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extLst>
                  <a:ext uri="{0D108BD9-81ED-4DB2-BD59-A6C34878D82A}">
                    <a16:rowId xmlns:a16="http://schemas.microsoft.com/office/drawing/2014/main" val="10000"/>
                  </a:ext>
                </a:extLst>
              </a:tr>
              <a:tr h="3602341">
                <a:tc>
                  <a:txBody>
                    <a:bodyPr/>
                    <a:lstStyle>
                      <a:lvl1pPr marL="180975" indent="-180975" eaLnBrk="0" hangingPunct="0">
                        <a:spcBef>
                          <a:spcPct val="20000"/>
                        </a:spcBef>
                        <a:defRPr>
                          <a:solidFill>
                            <a:schemeClr val="tx1"/>
                          </a:solidFill>
                          <a:latin typeface="Arial" charset="0"/>
                        </a:defRPr>
                      </a:lvl1pPr>
                      <a:lvl2pPr marL="742950" indent="-285750" eaLnBrk="0" hangingPunct="0">
                        <a:spcBef>
                          <a:spcPts val="1200"/>
                        </a:spcBef>
                        <a:buClr>
                          <a:srgbClr val="E64B00"/>
                        </a:buClr>
                        <a:buFont typeface="Wingdings" pitchFamily="2" charset="2"/>
                        <a:defRPr sz="1600">
                          <a:solidFill>
                            <a:schemeClr val="tx1"/>
                          </a:solidFill>
                          <a:latin typeface="Arial" charset="0"/>
                        </a:defRPr>
                      </a:lvl2pPr>
                      <a:lvl3pPr marL="1143000" indent="-228600" eaLnBrk="0" hangingPunct="0">
                        <a:buClr>
                          <a:srgbClr val="E64B00"/>
                        </a:buClr>
                        <a:buFont typeface="Wingdings" pitchFamily="2" charset="2"/>
                        <a:defRPr sz="1400">
                          <a:solidFill>
                            <a:schemeClr val="tx1"/>
                          </a:solidFill>
                          <a:latin typeface="Arial" charset="0"/>
                        </a:defRPr>
                      </a:lvl3pPr>
                      <a:lvl4pPr marL="1600200" indent="-228600" eaLnBrk="0" hangingPunct="0">
                        <a:buFont typeface="Wingdings" pitchFamily="2" charset="2"/>
                        <a:defRPr sz="1400">
                          <a:solidFill>
                            <a:schemeClr val="tx1"/>
                          </a:solidFill>
                          <a:latin typeface="Arial" charset="0"/>
                        </a:defRPr>
                      </a:lvl4pPr>
                      <a:lvl5pPr marL="2057400" indent="-228600" eaLnBrk="0" hangingPunct="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1" indent="-182563" algn="l" defTabSz="914400" rtl="0" eaLnBrk="1" fontAlgn="base" latinLnBrk="0" hangingPunct="1">
                        <a:lnSpc>
                          <a:spcPct val="100000"/>
                        </a:lnSpc>
                        <a:spcBef>
                          <a:spcPts val="300"/>
                        </a:spcBef>
                        <a:spcAft>
                          <a:spcPts val="0"/>
                        </a:spcAft>
                        <a:buClr>
                          <a:schemeClr val="folHlink"/>
                        </a:buClr>
                        <a:buSzPct val="100000"/>
                        <a:buFont typeface="Wingdings" pitchFamily="2" charset="2"/>
                        <a:buChar char="§"/>
                        <a:tabLst>
                          <a:tab pos="2974975" algn="l"/>
                          <a:tab pos="3151188" algn="l"/>
                        </a:tabLst>
                        <a:defRPr/>
                      </a:pPr>
                      <a:r>
                        <a:rPr lang="en-US" altLang="de-DE" sz="1200" b="0" noProof="1">
                          <a:solidFill>
                            <a:schemeClr val="tx1"/>
                          </a:solidFill>
                          <a:latin typeface="+mn-lt"/>
                        </a:rPr>
                        <a:t>Temps de maintenance réduits : en moyenne,</a:t>
                      </a:r>
                      <a:br>
                        <a:rPr dirty="0"/>
                      </a:br>
                      <a:r>
                        <a:rPr lang="en-US" altLang="de-DE" sz="1200" b="0" noProof="1">
                          <a:solidFill>
                            <a:schemeClr val="tx1"/>
                          </a:solidFill>
                          <a:latin typeface="+mn-lt"/>
                        </a:rPr>
                        <a:t>30 minutes toutes les 1 500 heures de production</a:t>
                      </a:r>
                    </a:p>
                    <a:p>
                      <a:pPr marL="182563" marR="0" lvl="1" indent="-182563" algn="l" defTabSz="914400" rtl="0" eaLnBrk="1" fontAlgn="base" latinLnBrk="0" hangingPunct="1">
                        <a:lnSpc>
                          <a:spcPct val="100000"/>
                        </a:lnSpc>
                        <a:spcBef>
                          <a:spcPts val="300"/>
                        </a:spcBef>
                        <a:spcAft>
                          <a:spcPts val="0"/>
                        </a:spcAft>
                        <a:buClr>
                          <a:schemeClr val="folHlink"/>
                        </a:buClr>
                        <a:buSzPct val="100000"/>
                        <a:buFont typeface="Wingdings" pitchFamily="2" charset="2"/>
                        <a:buChar char="§"/>
                        <a:tabLst>
                          <a:tab pos="2974975" algn="l"/>
                          <a:tab pos="3151188" algn="l"/>
                        </a:tabLst>
                        <a:defRPr/>
                      </a:pPr>
                      <a:r>
                        <a:rPr lang="en-US" altLang="de-DE" sz="1200" b="0" noProof="1">
                          <a:solidFill>
                            <a:schemeClr val="tx1"/>
                          </a:solidFill>
                          <a:latin typeface="+mn-lt"/>
                        </a:rPr>
                        <a:t>Plus de risque lié à l'accumulation de graisse sur les pièces mobiles </a:t>
                      </a:r>
                    </a:p>
                    <a:p>
                      <a:pPr marL="182563" marR="0" lvl="1" indent="-182563" algn="l" defTabSz="914400" rtl="0" eaLnBrk="1" fontAlgn="base" latinLnBrk="0" hangingPunct="1">
                        <a:lnSpc>
                          <a:spcPct val="100000"/>
                        </a:lnSpc>
                        <a:spcBef>
                          <a:spcPts val="300"/>
                        </a:spcBef>
                        <a:spcAft>
                          <a:spcPts val="0"/>
                        </a:spcAft>
                        <a:buClr>
                          <a:schemeClr val="folHlink"/>
                        </a:buClr>
                        <a:buSzPct val="100000"/>
                        <a:buFont typeface="Wingdings" pitchFamily="2" charset="2"/>
                        <a:buChar char="§"/>
                        <a:tabLst>
                          <a:tab pos="2974975" algn="l"/>
                          <a:tab pos="3151188" algn="l"/>
                        </a:tabLst>
                        <a:defRPr/>
                      </a:pPr>
                      <a:r>
                        <a:rPr lang="en-US" altLang="de-DE" sz="1200" b="0" noProof="1">
                          <a:solidFill>
                            <a:schemeClr val="tx1"/>
                          </a:solidFill>
                          <a:latin typeface="+mn-lt"/>
                        </a:rPr>
                        <a:t>Maintien du rendement des équipements</a:t>
                      </a: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accent4"/>
                      </a:solidFill>
                      <a:prstDash val="solid"/>
                      <a:round/>
                      <a:headEnd type="none" w="med" len="med"/>
                      <a:tailEnd type="none" w="med" len="med"/>
                    </a:lnR>
                    <a:lnT w="9525" cap="flat" cmpd="sng" algn="ctr">
                      <a:solidFill>
                        <a:schemeClr val="accent4"/>
                      </a:solidFill>
                      <a:prstDash val="solid"/>
                      <a:round/>
                      <a:headEnd type="none" w="med" len="med"/>
                      <a:tailEnd type="none" w="med" len="med"/>
                    </a:lnT>
                    <a:lnB w="9525" cap="flat" cmpd="sng" algn="ctr">
                      <a:solidFill>
                        <a:schemeClr val="accent4"/>
                      </a:solidFill>
                      <a:prstDash val="solid"/>
                      <a:round/>
                      <a:headEnd type="none" w="med" len="med"/>
                      <a:tailEnd type="none" w="med" len="med"/>
                    </a:lnB>
                    <a:lnTlToBr>
                      <a:noFill/>
                    </a:lnTlToBr>
                    <a:lnBlToTr>
                      <a:noFill/>
                    </a:lnBlToTr>
                    <a:solidFill>
                      <a:schemeClr val="bg1"/>
                    </a:solidFill>
                  </a:tcPr>
                </a:tc>
                <a:tc>
                  <a:txBody>
                    <a:bodyPr/>
                    <a:lstStyle/>
                    <a:p>
                      <a:pPr marL="126000" marR="0" lvl="0" indent="-126000" algn="l" defTabSz="914400" rtl="0" eaLnBrk="1" fontAlgn="base" latinLnBrk="0" hangingPunct="1">
                        <a:lnSpc>
                          <a:spcPct val="100000"/>
                        </a:lnSpc>
                        <a:spcBef>
                          <a:spcPts val="300"/>
                        </a:spcBef>
                        <a:spcAft>
                          <a:spcPts val="0"/>
                        </a:spcAft>
                        <a:buClr>
                          <a:schemeClr val="folHlink"/>
                        </a:buClr>
                        <a:buSzTx/>
                        <a:buFont typeface="Wingdings" pitchFamily="2" charset="2"/>
                        <a:buChar char="§"/>
                        <a:tabLst>
                          <a:tab pos="2974975" algn="l"/>
                          <a:tab pos="3151188" algn="l"/>
                        </a:tabLst>
                        <a:defRPr/>
                      </a:pPr>
                      <a:endParaRPr kumimoji="0" lang="de-DE" altLang="de-DE" sz="1400" b="0" i="0" u="none" strike="noStrike" cap="none" normalizeH="0" baseline="0" noProof="1">
                        <a:ln>
                          <a:noFill/>
                        </a:ln>
                        <a:solidFill>
                          <a:schemeClr val="tx1"/>
                        </a:solidFill>
                        <a:effectLst/>
                        <a:latin typeface="Arial" charset="0"/>
                        <a:ea typeface="+mn-ea"/>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a:ln>
                            <a:noFill/>
                          </a:ln>
                          <a:solidFill>
                            <a:srgbClr val="000000"/>
                          </a:solidFill>
                          <a:effectLst/>
                          <a:uLnTx/>
                          <a:uFillTx/>
                          <a:latin typeface="+mn-lt"/>
                        </a:rPr>
                        <a:t>Le système de graissage automatique élimine le risque de défaut de graissage sur certaines pièces mobiles de la remplisseuse, ce qui permet de respecter les recommandations de bonnes pratiques de Sidel en termes de fonctionnement.</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a:ln>
                            <a:noFill/>
                          </a:ln>
                          <a:solidFill>
                            <a:srgbClr val="000000"/>
                          </a:solidFill>
                          <a:effectLst/>
                          <a:uLnTx/>
                          <a:uFillTx/>
                          <a:latin typeface="+mn-lt"/>
                        </a:rPr>
                        <a:t>Le système est géré par l'automate de la machine, qui graisse plusieurs points de la machine à des intervalles prédéfinis sur la base du temps de rotation de la machine</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a:ln>
                            <a:noFill/>
                          </a:ln>
                          <a:solidFill>
                            <a:srgbClr val="000000"/>
                          </a:solidFill>
                          <a:effectLst/>
                          <a:uLnTx/>
                          <a:uFillTx/>
                          <a:latin typeface="+mn-lt"/>
                        </a:rPr>
                        <a:t>Le graissage manuel peut être réalisé en cas de </a:t>
                      </a:r>
                      <a:br/>
                      <a:r>
                        <a:rPr kumimoji="0" lang="en-US" sz="1200" b="0" i="0" u="none" strike="noStrike" kern="1200" cap="none" spc="0" normalizeH="0" baseline="0" noProof="0" dirty="0">
                          <a:ln>
                            <a:noFill/>
                          </a:ln>
                          <a:solidFill>
                            <a:srgbClr val="000000"/>
                          </a:solidFill>
                          <a:effectLst/>
                          <a:uLnTx/>
                          <a:uFillTx/>
                          <a:latin typeface="+mn-lt"/>
                        </a:rPr>
                        <a:t>défaut de l'automate</a:t>
                      </a:r>
                    </a:p>
                  </a:txBody>
                  <a:tcPr marL="108011" marR="108011" marT="72000" marB="7200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pic>
        <p:nvPicPr>
          <p:cNvPr id="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2140" y="4437112"/>
            <a:ext cx="2020775" cy="1202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Placeholder 2"/>
          <p:cNvSpPr txBox="1">
            <a:spLocks/>
          </p:cNvSpPr>
          <p:nvPr/>
        </p:nvSpPr>
        <p:spPr>
          <a:xfrm>
            <a:off x="654613" y="5856585"/>
            <a:ext cx="7978774" cy="418576"/>
          </a:xfrm>
          <a:prstGeom prst="rect">
            <a:avLst/>
          </a:prstGeom>
        </p:spPr>
        <p:txBody>
          <a:bodyPr vert="horz" wrap="square" lIns="0" tIns="0" rIns="0" bIns="0" rtlCol="0">
            <a:spAutoFit/>
          </a:bodyPr>
          <a:lstStyle>
            <a:lvl1pPr indent="0" eaLnBrk="1" hangingPunct="1">
              <a:spcBef>
                <a:spcPct val="20000"/>
              </a:spcBef>
              <a:buNone/>
              <a:defRPr sz="800" kern="0"/>
            </a:lvl1pPr>
            <a:lvl2pPr marL="182563" indent="-182563" eaLnBrk="1" hangingPunct="1">
              <a:spcBef>
                <a:spcPts val="1200"/>
              </a:spcBef>
              <a:buClr>
                <a:schemeClr val="accent4"/>
              </a:buClr>
              <a:buFont typeface="Wingdings" pitchFamily="2" charset="2"/>
              <a:buChar char="§"/>
            </a:lvl2pPr>
            <a:lvl3pPr marL="357188" indent="-174625" eaLnBrk="1" hangingPunct="1">
              <a:spcBef>
                <a:spcPts val="0"/>
              </a:spcBef>
              <a:buClr>
                <a:schemeClr val="accent4"/>
              </a:buClr>
              <a:buFont typeface="Wingdings" pitchFamily="2" charset="2"/>
              <a:buChar char="§"/>
              <a:defRPr sz="1600"/>
            </a:lvl3pPr>
            <a:lvl4pPr marL="539750" indent="-182563" eaLnBrk="1" hangingPunct="1">
              <a:spcBef>
                <a:spcPts val="0"/>
              </a:spcBef>
              <a:buFont typeface="Wingdings" pitchFamily="2" charset="2"/>
              <a:buChar char="§"/>
              <a:defRPr sz="1600"/>
            </a:lvl4pPr>
            <a:lvl5pPr marL="714375" indent="-174625" eaLnBrk="1" hangingPunct="1">
              <a:spcBef>
                <a:spcPts val="0"/>
              </a:spcBef>
              <a:buFont typeface="Wingdings" pitchFamily="2" charset="2"/>
              <a:buChar char="§"/>
              <a:defRPr sz="1600"/>
            </a:lvl5pPr>
            <a:lvl6pPr marL="2514600" indent="-228600" eaLnBrk="1" hangingPunct="1">
              <a:spcBef>
                <a:spcPct val="20000"/>
              </a:spcBef>
              <a:buChar char="•"/>
              <a:defRPr sz="2000"/>
            </a:lvl6pPr>
            <a:lvl7pPr marL="2971800" indent="-228600" eaLnBrk="1" hangingPunct="1">
              <a:spcBef>
                <a:spcPct val="20000"/>
              </a:spcBef>
              <a:buChar char="•"/>
              <a:defRPr sz="2000"/>
            </a:lvl7pPr>
            <a:lvl8pPr marL="3429000" indent="-228600" eaLnBrk="1" hangingPunct="1">
              <a:spcBef>
                <a:spcPct val="20000"/>
              </a:spcBef>
              <a:buChar char="•"/>
              <a:defRPr sz="2000"/>
            </a:lvl8pPr>
            <a:lvl9pPr marL="3886200" indent="-228600" eaLnBrk="1" hangingPunct="1">
              <a:spcBef>
                <a:spcPct val="20000"/>
              </a:spcBef>
              <a:buChar char="•"/>
              <a:defRPr sz="2000"/>
            </a:lvl9pPr>
            <a:extLst/>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sz="800" b="0" i="0" u="none" strike="noStrike" kern="0" cap="none" spc="0" normalizeH="0" baseline="0" noProof="0" dirty="0">
                <a:ln>
                  <a:noFill/>
                </a:ln>
                <a:solidFill>
                  <a:srgbClr val="000000"/>
                </a:solidFill>
                <a:effectLst/>
                <a:uLnTx/>
                <a:uFillTx/>
                <a:latin typeface="Arial"/>
                <a:ea typeface="+mn-ea"/>
                <a:cs typeface="+mn-cs"/>
              </a:rPr>
              <a:t>Valeur : </a:t>
            </a:r>
            <a:r>
              <a:rPr kumimoji="0" lang="fr-FR" sz="800" b="0" i="0" u="none" strike="noStrike" kern="0" cap="none" spc="0" normalizeH="0" baseline="0" noProof="0" dirty="0">
                <a:ln>
                  <a:noFill/>
                </a:ln>
                <a:solidFill>
                  <a:srgbClr val="000000"/>
                </a:solidFill>
                <a:effectLst/>
                <a:uLnTx/>
                <a:uFillTx/>
                <a:latin typeface="Arial"/>
                <a:ea typeface="+mn-ea"/>
                <a:cs typeface="+mn-cs"/>
              </a:rPr>
              <a:t>rendement</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sz="800" b="0" i="0" u="none" strike="noStrike" kern="0" cap="none" spc="0" normalizeH="0" baseline="0" noProof="0" dirty="0" err="1">
                <a:ln>
                  <a:noFill/>
                </a:ln>
                <a:solidFill>
                  <a:srgbClr val="000000"/>
                </a:solidFill>
                <a:effectLst/>
                <a:uLnTx/>
                <a:uFillTx/>
                <a:latin typeface="Arial"/>
                <a:ea typeface="+mn-ea"/>
                <a:cs typeface="+mn-cs"/>
              </a:rPr>
              <a:t>Équipements</a:t>
            </a:r>
            <a:r>
              <a:rPr kumimoji="0" sz="800" b="0" i="0" u="none" strike="noStrike" kern="0" cap="none" spc="0" normalizeH="0" baseline="0" noProof="0" dirty="0">
                <a:ln>
                  <a:noFill/>
                </a:ln>
                <a:solidFill>
                  <a:srgbClr val="000000"/>
                </a:solidFill>
                <a:effectLst/>
                <a:uLnTx/>
                <a:uFillTx/>
                <a:latin typeface="Arial"/>
                <a:ea typeface="+mn-ea"/>
                <a:cs typeface="+mn-cs"/>
              </a:rPr>
              <a:t> : remplisseuses aseptiques (FMa)</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sz="800" b="0" i="0" u="none" strike="noStrike" kern="0" cap="none" spc="0" normalizeH="0" baseline="0" noProof="0" dirty="0">
                <a:ln>
                  <a:noFill/>
                </a:ln>
                <a:solidFill>
                  <a:srgbClr val="000000"/>
                </a:solidFill>
                <a:effectLst/>
                <a:uLnTx/>
                <a:uFillTx/>
                <a:latin typeface="Arial"/>
                <a:ea typeface="+mn-ea"/>
                <a:cs typeface="+mn-cs"/>
              </a:rPr>
              <a:t>Code catalogue : SP00</a:t>
            </a:r>
            <a:r>
              <a:rPr kumimoji="0" lang="fr-FR" sz="800" b="0" i="0" u="none" strike="noStrike" kern="0" cap="none" spc="0" normalizeH="0" baseline="0" noProof="0" dirty="0">
                <a:ln>
                  <a:noFill/>
                </a:ln>
                <a:solidFill>
                  <a:srgbClr val="000000"/>
                </a:solidFill>
                <a:effectLst/>
                <a:uLnTx/>
                <a:uFillTx/>
                <a:latin typeface="Arial"/>
                <a:ea typeface="+mn-ea"/>
                <a:cs typeface="+mn-cs"/>
              </a:rPr>
              <a:t>2</a:t>
            </a:r>
          </a:p>
        </p:txBody>
      </p:sp>
      <p:sp>
        <p:nvSpPr>
          <p:cNvPr id="11" name="Rechteck 11">
            <a:extLst>
              <a:ext uri="{FF2B5EF4-FFF2-40B4-BE49-F238E27FC236}">
                <a16:creationId xmlns:a16="http://schemas.microsoft.com/office/drawing/2014/main" id="{ED168AB0-B835-4BE7-9C53-D46043F443BC}"/>
              </a:ext>
            </a:extLst>
          </p:cNvPr>
          <p:cNvSpPr/>
          <p:nvPr/>
        </p:nvSpPr>
        <p:spPr>
          <a:xfrm>
            <a:off x="4772254" y="1735765"/>
            <a:ext cx="3877456" cy="400049"/>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lvl1pPr marL="0" algn="l" rtl="0" latinLnBrk="0">
              <a:defRPr sz="1800" kern="1200">
                <a:solidFill>
                  <a:schemeClr val="lt1"/>
                </a:solidFill>
                <a:latin typeface="+mn-lt"/>
                <a:ea typeface="+mn-ea"/>
                <a:cs typeface="+mn-cs"/>
              </a:defRPr>
            </a:lvl1pPr>
            <a:lvl2pPr marL="457200" algn="l" rtl="0" latinLnBrk="0">
              <a:defRPr sz="1800" kern="1200">
                <a:solidFill>
                  <a:schemeClr val="lt1"/>
                </a:solidFill>
                <a:latin typeface="+mn-lt"/>
                <a:ea typeface="+mn-ea"/>
                <a:cs typeface="+mn-cs"/>
              </a:defRPr>
            </a:lvl2pPr>
            <a:lvl3pPr marL="914400" algn="l" rtl="0" latinLnBrk="0">
              <a:defRPr sz="1800" kern="1200">
                <a:solidFill>
                  <a:schemeClr val="lt1"/>
                </a:solidFill>
                <a:latin typeface="+mn-lt"/>
                <a:ea typeface="+mn-ea"/>
                <a:cs typeface="+mn-cs"/>
              </a:defRPr>
            </a:lvl3pPr>
            <a:lvl4pPr marL="1371600" algn="l" rtl="0" latinLnBrk="0">
              <a:defRPr sz="1800" kern="1200">
                <a:solidFill>
                  <a:schemeClr val="lt1"/>
                </a:solidFill>
                <a:latin typeface="+mn-lt"/>
                <a:ea typeface="+mn-ea"/>
                <a:cs typeface="+mn-cs"/>
              </a:defRPr>
            </a:lvl4pPr>
            <a:lvl5pPr marL="1828800" algn="l" rtl="0" latinLnBrk="0">
              <a:defRPr sz="1800" kern="1200">
                <a:solidFill>
                  <a:schemeClr val="lt1"/>
                </a:solidFill>
                <a:latin typeface="+mn-lt"/>
                <a:ea typeface="+mn-ea"/>
                <a:cs typeface="+mn-cs"/>
              </a:defRPr>
            </a:lvl5pPr>
            <a:lvl6pPr marL="2286000" algn="l" rtl="0" latinLnBrk="0">
              <a:defRPr sz="1800" kern="1200">
                <a:solidFill>
                  <a:schemeClr val="lt1"/>
                </a:solidFill>
                <a:latin typeface="+mn-lt"/>
                <a:ea typeface="+mn-ea"/>
                <a:cs typeface="+mn-cs"/>
              </a:defRPr>
            </a:lvl6pPr>
            <a:lvl7pPr marL="2743200" algn="l" rtl="0" latinLnBrk="0">
              <a:defRPr sz="1800" kern="1200">
                <a:solidFill>
                  <a:schemeClr val="lt1"/>
                </a:solidFill>
                <a:latin typeface="+mn-lt"/>
                <a:ea typeface="+mn-ea"/>
                <a:cs typeface="+mn-cs"/>
              </a:defRPr>
            </a:lvl7pPr>
            <a:lvl8pPr marL="3200400" algn="l" rtl="0" latinLnBrk="0">
              <a:defRPr sz="1800" kern="1200">
                <a:solidFill>
                  <a:schemeClr val="lt1"/>
                </a:solidFill>
                <a:latin typeface="+mn-lt"/>
                <a:ea typeface="+mn-ea"/>
                <a:cs typeface="+mn-cs"/>
              </a:defRPr>
            </a:lvl8pPr>
            <a:lvl9pPr marL="3657600" algn="l" rtl="0" latinLnBrk="0">
              <a:defRPr sz="1800" kern="1200">
                <a:solidFill>
                  <a:schemeClr val="lt1"/>
                </a:solidFill>
                <a:latin typeface="+mn-lt"/>
                <a:ea typeface="+mn-ea"/>
                <a:cs typeface="+mn-cs"/>
              </a:defRPr>
            </a:lvl9pPr>
            <a:extLst/>
          </a:lstStyle>
          <a:p>
            <a:pPr marL="190500" marR="0" lvl="0" indent="-190500" algn="l" defTabSz="914400" rtl="0" eaLnBrk="1" fontAlgn="auto" latinLnBrk="0" hangingPunct="1">
              <a:lnSpc>
                <a:spcPct val="100000"/>
              </a:lnSpc>
              <a:spcBef>
                <a:spcPts val="300"/>
              </a:spcBef>
              <a:spcAft>
                <a:spcPts val="0"/>
              </a:spcAft>
              <a:buClr>
                <a:srgbClr val="E64B00"/>
              </a:buClr>
              <a:buSzTx/>
              <a:buFontTx/>
              <a:buNone/>
              <a:tabLst/>
              <a:defRPr/>
            </a:pPr>
            <a:r>
              <a:rPr kumimoji="0" lang="de-CH" altLang="fr-FR" sz="1400" b="1" i="0" u="none" strike="noStrike" kern="1200" cap="none" spc="0" normalizeH="0" baseline="0" noProof="0" dirty="0">
                <a:ln>
                  <a:noFill/>
                </a:ln>
                <a:solidFill>
                  <a:srgbClr val="FFFFFF"/>
                </a:solidFill>
                <a:effectLst/>
                <a:uLnTx/>
                <a:uFillTx/>
                <a:latin typeface="Arial"/>
                <a:ea typeface="Arial" charset="0"/>
                <a:cs typeface="Arial" charset="0"/>
              </a:rPr>
              <a:t>DESCRIPTION</a:t>
            </a:r>
          </a:p>
        </p:txBody>
      </p:sp>
    </p:spTree>
    <p:extLst>
      <p:ext uri="{BB962C8B-B14F-4D97-AF65-F5344CB8AC3E}">
        <p14:creationId xmlns:p14="http://schemas.microsoft.com/office/powerpoint/2010/main" val="36478980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LIOMT">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AD38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EN-modele-new.potx" id="{63F86F24-1EED-41D3-90E6-59487835C019}" vid="{E4DD9F58-C7BE-4ED2-AAEB-88540AD62E8F}"/>
    </a:ext>
  </a:extLst>
</a:theme>
</file>

<file path=docProps/app.xml><?xml version="1.0" encoding="utf-8"?>
<Properties xmlns="http://schemas.openxmlformats.org/officeDocument/2006/extended-properties" xmlns:vt="http://schemas.openxmlformats.org/officeDocument/2006/docPropsVTypes">
  <TotalTime>0</TotalTime>
  <Words>103</Words>
  <Application>Microsoft Office PowerPoint</Application>
  <PresentationFormat>Affichage à l'écran (4:3)</PresentationFormat>
  <Paragraphs>14</Paragraphs>
  <Slides>1</Slides>
  <Notes>0</Notes>
  <HiddenSlides>0</HiddenSlides>
  <MMClips>0</MMClips>
  <ScaleCrop>false</ScaleCrop>
  <HeadingPairs>
    <vt:vector size="8" baseType="variant">
      <vt:variant>
        <vt:lpstr>Polices utilisées</vt:lpstr>
      </vt:variant>
      <vt:variant>
        <vt:i4>3</vt:i4>
      </vt: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6" baseType="lpstr">
      <vt:lpstr>ＭＳ Ｐゴシック</vt:lpstr>
      <vt:lpstr>Arial</vt:lpstr>
      <vt:lpstr>Wingdings</vt:lpstr>
      <vt:lpstr>LIOMT</vt:lpstr>
      <vt:lpstr>think-cell Folie</vt:lpstr>
      <vt:lpstr>Suppression des temps d'arrêt coûteux liés au graissage et rendement préservé</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减少产品灌装流量偏差</dc:title>
  <dc:creator>Gouriou, Lydie</dc:creator>
  <cp:lastModifiedBy>Sorega, Dan</cp:lastModifiedBy>
  <cp:revision>7</cp:revision>
  <dcterms:created xsi:type="dcterms:W3CDTF">2014-07-21T08:52:21Z</dcterms:created>
  <dcterms:modified xsi:type="dcterms:W3CDTF">2019-08-19T12:22:39Z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4480757-a570-4f64-84e7-c5b3ffe9d573_Enabled">
    <vt:lpwstr>True</vt:lpwstr>
  </property>
  <property fmtid="{D5CDD505-2E9C-101B-9397-08002B2CF9AE}" pid="3" name="MSIP_Label_94480757-a570-4f64-84e7-c5b3ffe9d573_SiteId">
    <vt:lpwstr>2390cbd1-e663-4321-bc93-ba298637ce52</vt:lpwstr>
  </property>
  <property fmtid="{D5CDD505-2E9C-101B-9397-08002B2CF9AE}" pid="4" name="MSIP_Label_94480757-a570-4f64-84e7-c5b3ffe9d573_Owner">
    <vt:lpwstr>107200@sidel.com</vt:lpwstr>
  </property>
  <property fmtid="{D5CDD505-2E9C-101B-9397-08002B2CF9AE}" pid="5" name="MSIP_Label_94480757-a570-4f64-84e7-c5b3ffe9d573_SetDate">
    <vt:lpwstr>2019-08-19T12:22:38.8130596Z</vt:lpwstr>
  </property>
  <property fmtid="{D5CDD505-2E9C-101B-9397-08002B2CF9AE}" pid="6" name="MSIP_Label_94480757-a570-4f64-84e7-c5b3ffe9d573_Name">
    <vt:lpwstr>General</vt:lpwstr>
  </property>
  <property fmtid="{D5CDD505-2E9C-101B-9397-08002B2CF9AE}" pid="7" name="MSIP_Label_94480757-a570-4f64-84e7-c5b3ffe9d573_Application">
    <vt:lpwstr>Microsoft Azure Information Protection</vt:lpwstr>
  </property>
  <property fmtid="{D5CDD505-2E9C-101B-9397-08002B2CF9AE}" pid="8" name="MSIP_Label_94480757-a570-4f64-84e7-c5b3ffe9d573_Extended_MSFT_Method">
    <vt:lpwstr>Automatic</vt:lpwstr>
  </property>
  <property fmtid="{D5CDD505-2E9C-101B-9397-08002B2CF9AE}" pid="9" name="MSIP_Label_e35bb0a3-90cf-41a8-939e-500b35438edf_Enabled">
    <vt:lpwstr>True</vt:lpwstr>
  </property>
  <property fmtid="{D5CDD505-2E9C-101B-9397-08002B2CF9AE}" pid="10" name="MSIP_Label_e35bb0a3-90cf-41a8-939e-500b35438edf_SiteId">
    <vt:lpwstr>2390cbd1-e663-4321-bc93-ba298637ce52</vt:lpwstr>
  </property>
  <property fmtid="{D5CDD505-2E9C-101B-9397-08002B2CF9AE}" pid="11" name="MSIP_Label_e35bb0a3-90cf-41a8-939e-500b35438edf_Owner">
    <vt:lpwstr>107200@sidel.com</vt:lpwstr>
  </property>
  <property fmtid="{D5CDD505-2E9C-101B-9397-08002B2CF9AE}" pid="12" name="MSIP_Label_e35bb0a3-90cf-41a8-939e-500b35438edf_SetDate">
    <vt:lpwstr>2018-08-06T11:02:42.8356799+02:00</vt:lpwstr>
  </property>
  <property fmtid="{D5CDD505-2E9C-101B-9397-08002B2CF9AE}" pid="13" name="MSIP_Label_e35bb0a3-90cf-41a8-939e-500b35438edf_Name">
    <vt:lpwstr>Sidel-Confidential</vt:lpwstr>
  </property>
  <property fmtid="{D5CDD505-2E9C-101B-9397-08002B2CF9AE}" pid="14" name="MSIP_Label_e35bb0a3-90cf-41a8-939e-500b35438edf_Application">
    <vt:lpwstr>Microsoft Azure Information Protection</vt:lpwstr>
  </property>
  <property fmtid="{D5CDD505-2E9C-101B-9397-08002B2CF9AE}" pid="15" name="MSIP_Label_e35bb0a3-90cf-41a8-939e-500b35438edf_Extended_MSFT_Method">
    <vt:lpwstr>Automatic</vt:lpwstr>
  </property>
  <property fmtid="{D5CDD505-2E9C-101B-9397-08002B2CF9AE}" pid="16" name="MSIP_Label_06263584-a2fa-494a-b6ac-a3eeadb86bd0_Enabled">
    <vt:lpwstr>True</vt:lpwstr>
  </property>
  <property fmtid="{D5CDD505-2E9C-101B-9397-08002B2CF9AE}" pid="17" name="MSIP_Label_06263584-a2fa-494a-b6ac-a3eeadb86bd0_SiteId">
    <vt:lpwstr>2390cbd1-e663-4321-bc93-ba298637ce52</vt:lpwstr>
  </property>
  <property fmtid="{D5CDD505-2E9C-101B-9397-08002B2CF9AE}" pid="18" name="MSIP_Label_06263584-a2fa-494a-b6ac-a3eeadb86bd0_Owner">
    <vt:lpwstr>107200@sidel.com</vt:lpwstr>
  </property>
  <property fmtid="{D5CDD505-2E9C-101B-9397-08002B2CF9AE}" pid="19" name="MSIP_Label_06263584-a2fa-494a-b6ac-a3eeadb86bd0_SetDate">
    <vt:lpwstr>2018-08-06T11:02:42.8416799+02:00</vt:lpwstr>
  </property>
  <property fmtid="{D5CDD505-2E9C-101B-9397-08002B2CF9AE}" pid="20" name="MSIP_Label_06263584-a2fa-494a-b6ac-a3eeadb86bd0_Name">
    <vt:lpwstr>Internal</vt:lpwstr>
  </property>
  <property fmtid="{D5CDD505-2E9C-101B-9397-08002B2CF9AE}" pid="21" name="MSIP_Label_06263584-a2fa-494a-b6ac-a3eeadb86bd0_Application">
    <vt:lpwstr>Microsoft Azure Information Protection</vt:lpwstr>
  </property>
  <property fmtid="{D5CDD505-2E9C-101B-9397-08002B2CF9AE}" pid="22" name="MSIP_Label_06263584-a2fa-494a-b6ac-a3eeadb86bd0_Extended_MSFT_Method">
    <vt:lpwstr>Automatic</vt:lpwstr>
  </property>
  <property fmtid="{D5CDD505-2E9C-101B-9397-08002B2CF9AE}" pid="23" name="Sensitivity">
    <vt:lpwstr>General Sidel-Confidential Internal</vt:lpwstr>
  </property>
</Properties>
</file>