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4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oleObject" Target="../embeddings/oleObject4.bin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bg>
      <p:bgPr>
        <a:gradFill rotWithShape="1">
          <a:gsLst>
            <a:gs pos="0">
              <a:schemeClr val="bg1"/>
            </a:gs>
            <a:gs pos="100000">
              <a:srgbClr val="D9D9D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83" hidden="1">
            <a:extLst>
              <a:ext uri="{FF2B5EF4-FFF2-40B4-BE49-F238E27FC236}">
                <a16:creationId xmlns:a16="http://schemas.microsoft.com/office/drawing/2014/main" id="{8328B3EC-6DFA-4D20-A425-C2B53CAC11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4" name="Objekt 83" hidden="1">
                        <a:extLst>
                          <a:ext uri="{FF2B5EF4-FFF2-40B4-BE49-F238E27FC236}">
                            <a16:creationId xmlns:a16="http://schemas.microsoft.com/office/drawing/2014/main" id="{8328B3EC-6DFA-4D20-A425-C2B53CAC11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91A46D-B544-4718-AC2A-0EAE1D8593BF}"/>
              </a:ext>
            </a:extLst>
          </p:cNvPr>
          <p:cNvSpPr txBox="1">
            <a:spLocks/>
          </p:cNvSpPr>
          <p:nvPr userDrawn="1"/>
        </p:nvSpPr>
        <p:spPr>
          <a:xfrm>
            <a:off x="657225" y="6551613"/>
            <a:ext cx="5445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E64B00"/>
                </a:solidFill>
              </a:rPr>
              <a:t>sidel.com</a:t>
            </a:r>
          </a:p>
        </p:txBody>
      </p:sp>
      <p:pic>
        <p:nvPicPr>
          <p:cNvPr id="6" name="Picture 13">
            <a:extLst>
              <a:ext uri="{FF2B5EF4-FFF2-40B4-BE49-F238E27FC236}">
                <a16:creationId xmlns:a16="http://schemas.microsoft.com/office/drawing/2014/main" id="{1F24CF88-8B8B-4929-96C1-70F7F63D691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7700" y="599647"/>
            <a:ext cx="8058150" cy="615553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647700" y="2156103"/>
            <a:ext cx="6408737" cy="1538883"/>
          </a:xfrm>
        </p:spPr>
        <p:txBody>
          <a:bodyPr>
            <a:spAutoFit/>
          </a:bodyPr>
          <a:lstStyle>
            <a:lvl1pPr>
              <a:spcBef>
                <a:spcPts val="0"/>
              </a:spcBef>
              <a:defRPr sz="20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3746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D2E22575-17A0-435D-8450-1A794E99B2D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D2E22575-17A0-435D-8450-1A794E99B2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B3083-2A70-43FC-B016-FCB35C0422A3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05 November 2019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16816-1C87-449F-85DE-A249328ACF0C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BFE32EA9-7FC1-4641-BBAD-A43B0995A960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8F28ED1B-61FB-4281-8C1B-00322D7F8B0E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F9CEA414-74D1-42FF-BD2F-5B3B697ACE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ABA15C04-B258-4364-8D65-80C0F0C155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8480650-F7D0-4627-B973-D8B8EA0CBA2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10" name="Straight Connector 18">
            <a:extLst>
              <a:ext uri="{FF2B5EF4-FFF2-40B4-BE49-F238E27FC236}">
                <a16:creationId xmlns:a16="http://schemas.microsoft.com/office/drawing/2014/main" id="{2EEC66F6-BF49-4E4B-8C3C-532D144DFF7D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kt 82" hidden="1">
            <a:extLst>
              <a:ext uri="{FF2B5EF4-FFF2-40B4-BE49-F238E27FC236}">
                <a16:creationId xmlns:a16="http://schemas.microsoft.com/office/drawing/2014/main" id="{2F6D2158-DF9A-414F-BD51-FA2A868D51C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11" name="Objekt 82" hidden="1">
                        <a:extLst>
                          <a:ext uri="{FF2B5EF4-FFF2-40B4-BE49-F238E27FC236}">
                            <a16:creationId xmlns:a16="http://schemas.microsoft.com/office/drawing/2014/main" id="{2F6D2158-DF9A-414F-BD51-FA2A868D51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82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kt 84" hidden="1">
            <a:extLst>
              <a:ext uri="{FF2B5EF4-FFF2-40B4-BE49-F238E27FC236}">
                <a16:creationId xmlns:a16="http://schemas.microsoft.com/office/drawing/2014/main" id="{59032CAB-C573-4E32-8928-97CC4EE55A0E}"/>
              </a:ext>
            </a:extLst>
          </p:cNvPr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7170" name="Objekt 84" hidden="1">
                        <a:extLst>
                          <a:ext uri="{FF2B5EF4-FFF2-40B4-BE49-F238E27FC236}">
                            <a16:creationId xmlns:a16="http://schemas.microsoft.com/office/drawing/2014/main" id="{59032CAB-C573-4E32-8928-97CC4EE55A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Titelplatzhalter 1">
            <a:extLst>
              <a:ext uri="{FF2B5EF4-FFF2-40B4-BE49-F238E27FC236}">
                <a16:creationId xmlns:a16="http://schemas.microsoft.com/office/drawing/2014/main" id="{60F8BB63-A1F6-4F8A-825A-64746DC428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334963"/>
            <a:ext cx="799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7172" name="Textplatzhalter 2">
            <a:extLst>
              <a:ext uri="{FF2B5EF4-FFF2-40B4-BE49-F238E27FC236}">
                <a16:creationId xmlns:a16="http://schemas.microsoft.com/office/drawing/2014/main" id="{2F2148B9-6219-423B-B9B1-328EB5C7EC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85900"/>
            <a:ext cx="7993063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>
            <a:extLst>
              <a:ext uri="{FF2B5EF4-FFF2-40B4-BE49-F238E27FC236}">
                <a16:creationId xmlns:a16="http://schemas.microsoft.com/office/drawing/2014/main" id="{FD80627C-0082-49A7-A790-B419CC1FECAB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05 November 2019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>
            <a:extLst>
              <a:ext uri="{FF2B5EF4-FFF2-40B4-BE49-F238E27FC236}">
                <a16:creationId xmlns:a16="http://schemas.microsoft.com/office/drawing/2014/main" id="{48B6B3CF-E431-463A-8577-C0696DD94F19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D9A2BF32-F70A-44E3-B222-B104DBA253BF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7175" name="Group 7">
            <a:extLst>
              <a:ext uri="{FF2B5EF4-FFF2-40B4-BE49-F238E27FC236}">
                <a16:creationId xmlns:a16="http://schemas.microsoft.com/office/drawing/2014/main" id="{9559AD99-62AC-4B91-93F5-BB9CD67C6DE0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177" name="Freeform 8">
              <a:extLst>
                <a:ext uri="{FF2B5EF4-FFF2-40B4-BE49-F238E27FC236}">
                  <a16:creationId xmlns:a16="http://schemas.microsoft.com/office/drawing/2014/main" id="{E786354E-381B-495F-954E-4675FE796B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78" name="Freeform 9">
              <a:extLst>
                <a:ext uri="{FF2B5EF4-FFF2-40B4-BE49-F238E27FC236}">
                  <a16:creationId xmlns:a16="http://schemas.microsoft.com/office/drawing/2014/main" id="{940005A3-6CF2-4C22-9FFC-0288601B191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79" name="Freeform 10">
              <a:extLst>
                <a:ext uri="{FF2B5EF4-FFF2-40B4-BE49-F238E27FC236}">
                  <a16:creationId xmlns:a16="http://schemas.microsoft.com/office/drawing/2014/main" id="{375A982B-3E17-4266-9968-11F56593F4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1458E4E-E98A-4197-A364-956901B588F1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CC6D21C7-6E14-4D6B-9CBA-A909F3EDA5D2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1633572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497455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900170"/>
              </p:ext>
            </p:extLst>
          </p:nvPr>
        </p:nvGraphicFramePr>
        <p:xfrm>
          <a:off x="651885" y="1743075"/>
          <a:ext cx="8096579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6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价值和益处</a:t>
                      </a:r>
                      <a:endParaRPr kumimoji="0" lang="zh-CN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FZZhunYuan-M02S"/>
                        <a:ea typeface="FZZhunYuan-M02S"/>
                        <a:cs typeface="FZZhunYuan-M02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FZZhunYuan-M02S"/>
                          <a:cs typeface="FZZhunYuan-M02S"/>
                        </a:rPr>
                        <a:t>描述</a:t>
                      </a:r>
                      <a:endParaRPr kumimoji="0" lang="zh-CN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ZZhunYuan-M02S"/>
                        <a:cs typeface="FZZhunYuan-M02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重新利用洗瓶机废水作为工厂用水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将洗瓶机洗瓶后的废水收集到专门的储液罐中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zh-CN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zh-CN" sz="1200" dirty="0"/>
                    </a:p>
                    <a:p>
                      <a:pPr marL="162278" marR="0" lvl="1" indent="-16227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lang="zh-CN" altLang="de-DE" sz="1400" kern="1200" noProof="1">
                        <a:solidFill>
                          <a:srgbClr val="000000"/>
                        </a:solidFill>
                        <a:latin typeface="FZZhunYuan-M02S"/>
                        <a:ea typeface="FZZhunYuan-M02S"/>
                        <a:cs typeface="FZZhunYuan-M02S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目的是可重复利用洗瓶后的废水，而不是将其扔掉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回收后的废水可作为工厂用水（例如，冲洗机器）或通过活性炭设备恢复水质。回收水中不可避免会含有过氧乙酸（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FZZhunYuan-M02S"/>
                        </a:rPr>
                        <a:t>PAA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FZZhunYuan-M02S"/>
                          <a:cs typeface="FZZhunYuan-M02S"/>
                        </a:rPr>
                        <a:t>），因此不能再作为工艺用水。</a:t>
                      </a:r>
                      <a:endParaRPr kumimoji="0" lang="zh-CN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ZZhunYuan-M02S"/>
                        <a:ea typeface="FZZhunYuan-M02S"/>
                        <a:cs typeface="FZZhunYuan-M02S"/>
                      </a:endParaRPr>
                    </a:p>
                    <a:p>
                      <a:pPr marL="162000" marR="0" lvl="0" indent="-162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zh-CN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ZZhunYuan-M02S"/>
                        <a:ea typeface="FZZhunYuan-M02S"/>
                        <a:cs typeface="FZZhunYuan-M02S"/>
                      </a:endParaRPr>
                    </a:p>
                    <a:p>
                      <a:pPr marL="162000" marR="0" lvl="0" indent="-162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zh-CN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ZZhunYuan-M02S"/>
                        <a:ea typeface="FZZhunYuan-M02S"/>
                        <a:cs typeface="FZZhunYuan-M02S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FZZhunYuan-M02S"/>
                <a:cs typeface="FZZhunYuan-M02S"/>
              </a:rPr>
              <a:t>重新利用洗瓶机洗瓶废水，减少工艺废水</a:t>
            </a:r>
            <a:endParaRPr 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66767" y="1403338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zh-CN" altLang="fr-FR" dirty="0">
                <a:latin typeface="FZZhunYuan-M02S"/>
                <a:cs typeface="FZZhunYuan-M02S"/>
              </a:rPr>
              <a:t>冲洗水回收系统</a:t>
            </a:r>
            <a:endParaRPr dirty="0">
              <a:latin typeface="FZZhunYuan-M02S"/>
              <a:cs typeface="FZZhunYuan-M02S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8774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indent="0" eaLnBrk="1" hangingPunct="1">
              <a:spcBef>
                <a:spcPct val="20000"/>
              </a:spcBef>
              <a:buNone/>
              <a:defRPr sz="800" kern="0"/>
            </a:lvl1pPr>
            <a:lvl2pPr marL="182563" indent="-182563" eaLnBrk="1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</a:lvl2pPr>
            <a:lvl3pPr marL="357188" indent="-174625" eaLnBrk="1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sz="1600"/>
            </a:lvl3pPr>
            <a:lvl4pPr marL="539750" indent="-182563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4pPr>
            <a:lvl5pPr marL="714375" indent="-174625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5pPr>
            <a:lvl6pPr marL="2514600" indent="-228600" eaLnBrk="1" hangingPunct="1">
              <a:spcBef>
                <a:spcPct val="20000"/>
              </a:spcBef>
              <a:buChar char="•"/>
              <a:defRPr sz="2000"/>
            </a:lvl6pPr>
            <a:lvl7pPr marL="2971800" indent="-228600" eaLnBrk="1" hangingPunct="1">
              <a:spcBef>
                <a:spcPct val="20000"/>
              </a:spcBef>
              <a:buChar char="•"/>
              <a:defRPr sz="2000"/>
            </a:lvl7pPr>
            <a:lvl8pPr marL="3429000" indent="-228600" eaLnBrk="1" hangingPunct="1">
              <a:spcBef>
                <a:spcPct val="20000"/>
              </a:spcBef>
              <a:buChar char="•"/>
              <a:defRPr sz="2000"/>
            </a:lvl8pPr>
            <a:lvl9pPr marL="3886200" indent="-228600" eaLnBrk="1" hangingPunct="1">
              <a:spcBef>
                <a:spcPct val="20000"/>
              </a:spcBef>
              <a:buChar char="•"/>
              <a:defRPr sz="2000"/>
            </a:lvl9pPr>
            <a:extLst/>
          </a:lstStyle>
          <a:p>
            <a:r>
              <a:rPr lang="zh-CN" altLang="fr-FR" dirty="0">
                <a:solidFill>
                  <a:srgbClr val="000000"/>
                </a:solidFill>
                <a:latin typeface="FZZhunYuan-M02S"/>
                <a:cs typeface="FZZhunYuan-M02S"/>
              </a:rPr>
              <a:t>价值：优化成本</a:t>
            </a:r>
            <a:r>
              <a:rPr lang="fr-FR" altLang="zh-CN" dirty="0">
                <a:solidFill>
                  <a:srgbClr val="000000"/>
                </a:solidFill>
                <a:latin typeface="FZZhunYuan-M02S"/>
                <a:cs typeface="FZZhunYuan-M02S"/>
              </a:rPr>
              <a:t>, </a:t>
            </a:r>
            <a:r>
              <a:rPr lang="zh-CN" altLang="fr-FR" dirty="0">
                <a:solidFill>
                  <a:srgbClr val="000000"/>
                </a:solidFill>
                <a:latin typeface="FZZhunYuan-M02S"/>
                <a:cs typeface="FZZhunYuan-M02S"/>
              </a:rPr>
              <a:t>可持续发展</a:t>
            </a:r>
            <a:endParaRPr lang="fr-FR" altLang="zh-CN" dirty="0">
              <a:solidFill>
                <a:srgbClr val="000000"/>
              </a:solidFill>
              <a:latin typeface="FZZhunYuan-M02S"/>
              <a:cs typeface="FZZhunYuan-M02S"/>
            </a:endParaRPr>
          </a:p>
          <a:p>
            <a:r>
              <a:rPr dirty="0" err="1">
                <a:solidFill>
                  <a:srgbClr val="000000"/>
                </a:solidFill>
                <a:latin typeface="FZZhunYuan-M02S"/>
                <a:cs typeface="FZZhunYuan-M02S"/>
              </a:rPr>
              <a:t>设备：无菌灌装机（</a:t>
            </a:r>
            <a:r>
              <a:rPr dirty="0" err="1">
                <a:solidFill>
                  <a:srgbClr val="000000"/>
                </a:solidFill>
                <a:cs typeface="FZZhunYuan-M02S"/>
              </a:rPr>
              <a:t>FMa</a:t>
            </a:r>
            <a:r>
              <a:rPr dirty="0">
                <a:solidFill>
                  <a:srgbClr val="000000"/>
                </a:solidFill>
                <a:latin typeface="FZZhunYuan-M02S"/>
                <a:cs typeface="FZZhunYuan-M02S"/>
              </a:rPr>
              <a:t>）</a:t>
            </a:r>
          </a:p>
          <a:p>
            <a:r>
              <a:rPr dirty="0">
                <a:solidFill>
                  <a:srgbClr val="000000"/>
                </a:solidFill>
                <a:latin typeface="FZZhunYuan-M02S"/>
                <a:cs typeface="FZZhunYuan-M02S"/>
              </a:rPr>
              <a:t>产品目录代码：</a:t>
            </a:r>
            <a:r>
              <a:rPr dirty="0">
                <a:solidFill>
                  <a:srgbClr val="000000"/>
                </a:solidFill>
                <a:cs typeface="FZZhunYuan-M02S"/>
              </a:rPr>
              <a:t>SP008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buClr>
                <a:srgbClr val="E64B00"/>
              </a:buClr>
            </a:pPr>
            <a:endParaRPr lang="en-US" sz="100" dirty="0" err="1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27" y="4149080"/>
            <a:ext cx="3600000" cy="125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85842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FZZhunYuan-M02S</vt:lpstr>
      <vt:lpstr>Wingdings</vt:lpstr>
      <vt:lpstr>NewSidel_Template_4x3_with add layouts</vt:lpstr>
      <vt:lpstr>think-cell Folie</vt:lpstr>
      <vt:lpstr>重新利用洗瓶机洗瓶废水，减少工艺废水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重新利用洗瓶机洗瓶废水，减少工艺废水</dc:title>
  <dc:creator>Gouriou, Lydie</dc:creator>
  <cp:lastModifiedBy>Sorega, Dan</cp:lastModifiedBy>
  <cp:revision>2</cp:revision>
  <dcterms:created xsi:type="dcterms:W3CDTF">2014-07-21T08:56:30Z</dcterms:created>
  <dcterms:modified xsi:type="dcterms:W3CDTF">2019-11-05T14:49:41Z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2019-11-05T14:49:41.3301640Z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Sensitivity">
    <vt:lpwstr>General</vt:lpwstr>
  </property>
</Properties>
</file>