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bg>
      <p:bgPr>
        <a:gradFill rotWithShape="1">
          <a:gsLst>
            <a:gs pos="0">
              <a:schemeClr val="bg1"/>
            </a:gs>
            <a:gs pos="100000">
              <a:srgbClr val="D9D9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83" hidden="1">
            <a:extLst>
              <a:ext uri="{FF2B5EF4-FFF2-40B4-BE49-F238E27FC236}">
                <a16:creationId xmlns:a16="http://schemas.microsoft.com/office/drawing/2014/main" id="{8328B3EC-6DFA-4D20-A425-C2B53CAC11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4" name="Objekt 83" hidden="1">
                        <a:extLst>
                          <a:ext uri="{FF2B5EF4-FFF2-40B4-BE49-F238E27FC236}">
                            <a16:creationId xmlns:a16="http://schemas.microsoft.com/office/drawing/2014/main" id="{8328B3EC-6DFA-4D20-A425-C2B53CAC11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1A46D-B544-4718-AC2A-0EAE1D8593BF}"/>
              </a:ext>
            </a:extLst>
          </p:cNvPr>
          <p:cNvSpPr txBox="1">
            <a:spLocks/>
          </p:cNvSpPr>
          <p:nvPr userDrawn="1"/>
        </p:nvSpPr>
        <p:spPr>
          <a:xfrm>
            <a:off x="657225" y="6551613"/>
            <a:ext cx="5445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E64B00"/>
                </a:solidFill>
              </a:rPr>
              <a:t>sidel.com</a:t>
            </a:r>
          </a:p>
        </p:txBody>
      </p:sp>
      <p:pic>
        <p:nvPicPr>
          <p:cNvPr id="6" name="Picture 13">
            <a:extLst>
              <a:ext uri="{FF2B5EF4-FFF2-40B4-BE49-F238E27FC236}">
                <a16:creationId xmlns:a16="http://schemas.microsoft.com/office/drawing/2014/main" id="{1F24CF88-8B8B-4929-96C1-70F7F63D69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700" y="599647"/>
            <a:ext cx="8058150" cy="615553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47700" y="2156103"/>
            <a:ext cx="6408737" cy="1538883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 sz="20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0125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D2E22575-17A0-435D-8450-1A794E99B2D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D2E22575-17A0-435D-8450-1A794E99B2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3083-2A70-43FC-B016-FCB35C0422A3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07 November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16816-1C87-449F-85DE-A249328ACF0C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BFE32EA9-7FC1-4641-BBAD-A43B0995A960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8F28ED1B-61FB-4281-8C1B-00322D7F8B0E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F9CEA414-74D1-42FF-BD2F-5B3B697AC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ABA15C04-B258-4364-8D65-80C0F0C155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8480650-F7D0-4627-B973-D8B8EA0CBA2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10" name="Straight Connector 18">
            <a:extLst>
              <a:ext uri="{FF2B5EF4-FFF2-40B4-BE49-F238E27FC236}">
                <a16:creationId xmlns:a16="http://schemas.microsoft.com/office/drawing/2014/main" id="{2EEC66F6-BF49-4E4B-8C3C-532D144DFF7D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2F6D2158-DF9A-414F-BD51-FA2A868D51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2F6D2158-DF9A-414F-BD51-FA2A868D51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40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kt 84" hidden="1">
            <a:extLst>
              <a:ext uri="{FF2B5EF4-FFF2-40B4-BE49-F238E27FC236}">
                <a16:creationId xmlns:a16="http://schemas.microsoft.com/office/drawing/2014/main" id="{59032CAB-C573-4E32-8928-97CC4EE55A0E}"/>
              </a:ext>
            </a:extLst>
          </p:cNvPr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7170" name="Objekt 84" hidden="1">
                        <a:extLst>
                          <a:ext uri="{FF2B5EF4-FFF2-40B4-BE49-F238E27FC236}">
                            <a16:creationId xmlns:a16="http://schemas.microsoft.com/office/drawing/2014/main" id="{59032CAB-C573-4E32-8928-97CC4EE55A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itelplatzhalter 1">
            <a:extLst>
              <a:ext uri="{FF2B5EF4-FFF2-40B4-BE49-F238E27FC236}">
                <a16:creationId xmlns:a16="http://schemas.microsoft.com/office/drawing/2014/main" id="{60F8BB63-A1F6-4F8A-825A-64746DC428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7172" name="Textplatzhalter 2">
            <a:extLst>
              <a:ext uri="{FF2B5EF4-FFF2-40B4-BE49-F238E27FC236}">
                <a16:creationId xmlns:a16="http://schemas.microsoft.com/office/drawing/2014/main" id="{2F2148B9-6219-423B-B9B1-328EB5C7EC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FD80627C-0082-49A7-A790-B419CC1FECAB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07 November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48B6B3CF-E431-463A-8577-C0696DD94F19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D9A2BF32-F70A-44E3-B222-B104DBA253BF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7175" name="Group 7">
            <a:extLst>
              <a:ext uri="{FF2B5EF4-FFF2-40B4-BE49-F238E27FC236}">
                <a16:creationId xmlns:a16="http://schemas.microsoft.com/office/drawing/2014/main" id="{9559AD99-62AC-4B91-93F5-BB9CD67C6DE0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177" name="Freeform 8">
              <a:extLst>
                <a:ext uri="{FF2B5EF4-FFF2-40B4-BE49-F238E27FC236}">
                  <a16:creationId xmlns:a16="http://schemas.microsoft.com/office/drawing/2014/main" id="{E786354E-381B-495F-954E-4675FE796B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78" name="Freeform 9">
              <a:extLst>
                <a:ext uri="{FF2B5EF4-FFF2-40B4-BE49-F238E27FC236}">
                  <a16:creationId xmlns:a16="http://schemas.microsoft.com/office/drawing/2014/main" id="{940005A3-6CF2-4C22-9FFC-0288601B19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79" name="Freeform 10">
              <a:extLst>
                <a:ext uri="{FF2B5EF4-FFF2-40B4-BE49-F238E27FC236}">
                  <a16:creationId xmlns:a16="http://schemas.microsoft.com/office/drawing/2014/main" id="{375A982B-3E17-4266-9968-11F56593F4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1458E4E-E98A-4197-A364-956901B588F1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0FF4F51-D1B9-4C4E-9BE0-E9A7ECC1756D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162943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94578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33714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E VANTAGENS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endParaRPr kumimoji="0" lang="pt-B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Reutilizar a água de lavagem das garrafas como água de </a:t>
                      </a:r>
                      <a:r>
                        <a:rPr lang="en-US" sz="1200" dirty="0" err="1"/>
                        <a:t>serviço</a:t>
                      </a:r>
                      <a:r>
                        <a:rPr lang="en-US" sz="1200" dirty="0"/>
                        <a:t> </a:t>
                      </a:r>
                      <a:r>
                        <a:rPr lang="pt-BR" sz="1200"/>
                        <a:t>até 50% do consumo de enxágue</a:t>
                      </a:r>
                      <a:endParaRPr lang="en-U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Coletar a água provinda da lavagem das garrafas em um recipiente especial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pt-BR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pt-BR" sz="1200" dirty="0"/>
                    </a:p>
                    <a:p>
                      <a:pPr marL="162278" marR="0" lvl="1" indent="-16227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lang="pt-BR" altLang="de-DE" sz="1400" kern="1200" noProof="1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 objetivo é de dar ao cliente a possibilidade de reutilizar a água com que se enxaguou as garrafas em vez de jogá-la fora.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água recuperada pode ser usada como água de serviço (para lavar a máquina por exemplo) ou recondicionada através das instalações de carbono ativo. Não pode ser reutilizada para o processo porque a água recuperada contém restos de ácido peracético (APA).</a:t>
                      </a:r>
                      <a:endParaRPr kumimoji="0" lang="pt-B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pt-B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pt-B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650" dirty="0"/>
              <a:t>Diminui a perda da água do process reutilizando o efluente líquido de lavagem das garrafas</a:t>
            </a:r>
            <a:endParaRPr lang="pt-BR" sz="26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667" y="141512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pt-BR" dirty="0"/>
              <a:t>Sistema de recuperação de água de enxágue</a:t>
            </a:r>
            <a:endParaRPr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r>
              <a:rPr dirty="0">
                <a:solidFill>
                  <a:srgbClr val="000000"/>
                </a:solidFill>
              </a:rPr>
              <a:t>Valor: Otimização de custos</a:t>
            </a:r>
            <a:r>
              <a:rPr lang="fr-FR" dirty="0">
                <a:solidFill>
                  <a:srgbClr val="000000"/>
                </a:solidFill>
              </a:rPr>
              <a:t>, </a:t>
            </a:r>
            <a:r>
              <a:rPr lang="fr-FR" dirty="0" err="1">
                <a:solidFill>
                  <a:srgbClr val="000000"/>
                </a:solidFill>
              </a:rPr>
              <a:t>Sustentabilidade</a:t>
            </a:r>
            <a:endParaRPr lang="pt-BR" dirty="0">
              <a:solidFill>
                <a:srgbClr val="000000"/>
              </a:solidFill>
            </a:endParaRPr>
          </a:p>
          <a:p>
            <a:r>
              <a:rPr dirty="0">
                <a:solidFill>
                  <a:srgbClr val="000000"/>
                </a:solidFill>
              </a:rPr>
              <a:t>Equipamento: Enchedoras assépticas (FMa)</a:t>
            </a:r>
          </a:p>
          <a:p>
            <a:r>
              <a:rPr dirty="0">
                <a:solidFill>
                  <a:srgbClr val="000000"/>
                </a:solidFill>
              </a:rPr>
              <a:t>Código catálogo: SP008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rgbClr val="E64B00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7" y="4149080"/>
            <a:ext cx="3600000" cy="125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8219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145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NewSidel_Template_4x3_with add layouts</vt:lpstr>
      <vt:lpstr>think-cell Folie</vt:lpstr>
      <vt:lpstr>Diminui a perda da água do process reutilizando o efluente líquido de lavagem das garrafas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Diminui a perda da água do process reutilizando o efluente líquido de lavagem das garrafas</dc:title>
  <dc:creator>Gouriou, Lydie</dc:creator>
  <cp:lastModifiedBy>Sorega, Dan</cp:lastModifiedBy>
  <cp:revision>3</cp:revision>
  <dcterms:created xsi:type="dcterms:W3CDTF">2014-07-18T09:32:43Z</dcterms:created>
  <dcterms:modified xsi:type="dcterms:W3CDTF">2019-11-07T14:19:21Z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2019-11-07T13:18:42.6650849Z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