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4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7" d="100"/>
          <a:sy n="97" d="100"/>
        </p:scale>
        <p:origin x="139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oleObject" Target="../embeddings/oleObject4.bin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slide">
    <p:bg>
      <p:bgPr>
        <a:gradFill rotWithShape="1">
          <a:gsLst>
            <a:gs pos="0">
              <a:schemeClr val="bg1"/>
            </a:gs>
            <a:gs pos="100000">
              <a:srgbClr val="D9D9D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83" hidden="1">
            <a:extLst>
              <a:ext uri="{FF2B5EF4-FFF2-40B4-BE49-F238E27FC236}">
                <a16:creationId xmlns:a16="http://schemas.microsoft.com/office/drawing/2014/main" id="{8328B3EC-6DFA-4D20-A425-C2B53CAC113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4" name="Objekt 83" hidden="1">
                        <a:extLst>
                          <a:ext uri="{FF2B5EF4-FFF2-40B4-BE49-F238E27FC236}">
                            <a16:creationId xmlns:a16="http://schemas.microsoft.com/office/drawing/2014/main" id="{8328B3EC-6DFA-4D20-A425-C2B53CAC11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91A46D-B544-4718-AC2A-0EAE1D8593BF}"/>
              </a:ext>
            </a:extLst>
          </p:cNvPr>
          <p:cNvSpPr txBox="1">
            <a:spLocks/>
          </p:cNvSpPr>
          <p:nvPr userDrawn="1"/>
        </p:nvSpPr>
        <p:spPr>
          <a:xfrm>
            <a:off x="657225" y="6551613"/>
            <a:ext cx="5445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rgbClr val="E64B00"/>
                </a:solidFill>
              </a:rPr>
              <a:t>sidel.com</a:t>
            </a:r>
          </a:p>
        </p:txBody>
      </p:sp>
      <p:pic>
        <p:nvPicPr>
          <p:cNvPr id="6" name="Picture 13">
            <a:extLst>
              <a:ext uri="{FF2B5EF4-FFF2-40B4-BE49-F238E27FC236}">
                <a16:creationId xmlns:a16="http://schemas.microsoft.com/office/drawing/2014/main" id="{1F24CF88-8B8B-4929-96C1-70F7F63D691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47700" y="599647"/>
            <a:ext cx="8058150" cy="615553"/>
          </a:xfr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>
          <a:xfrm>
            <a:off x="647700" y="2156103"/>
            <a:ext cx="6408737" cy="1538883"/>
          </a:xfrm>
        </p:spPr>
        <p:txBody>
          <a:bodyPr>
            <a:spAutoFit/>
          </a:bodyPr>
          <a:lstStyle>
            <a:lvl1pPr>
              <a:spcBef>
                <a:spcPts val="0"/>
              </a:spcBef>
              <a:defRPr sz="2000" b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0125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D2E22575-17A0-435D-8450-1A794E99B2D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D2E22575-17A0-435D-8450-1A794E99B2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3083-2A70-43FC-B016-FCB35C0422A3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07 November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816816-1C87-449F-85DE-A249328ACF0C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BFE32EA9-7FC1-4641-BBAD-A43B0995A960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8F28ED1B-61FB-4281-8C1B-00322D7F8B0E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F9CEA414-74D1-42FF-BD2F-5B3B697ACE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ABA15C04-B258-4364-8D65-80C0F0C1555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8480650-F7D0-4627-B973-D8B8EA0CBA2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10" name="Straight Connector 18">
            <a:extLst>
              <a:ext uri="{FF2B5EF4-FFF2-40B4-BE49-F238E27FC236}">
                <a16:creationId xmlns:a16="http://schemas.microsoft.com/office/drawing/2014/main" id="{2EEC66F6-BF49-4E4B-8C3C-532D144DFF7D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2F6D2158-DF9A-414F-BD51-FA2A868D51C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2F6D2158-DF9A-414F-BD51-FA2A868D51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40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kt 84" hidden="1">
            <a:extLst>
              <a:ext uri="{FF2B5EF4-FFF2-40B4-BE49-F238E27FC236}">
                <a16:creationId xmlns:a16="http://schemas.microsoft.com/office/drawing/2014/main" id="{59032CAB-C573-4E32-8928-97CC4EE55A0E}"/>
              </a:ext>
            </a:extLst>
          </p:cNvPr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7170" name="Objekt 84" hidden="1">
                        <a:extLst>
                          <a:ext uri="{FF2B5EF4-FFF2-40B4-BE49-F238E27FC236}">
                            <a16:creationId xmlns:a16="http://schemas.microsoft.com/office/drawing/2014/main" id="{59032CAB-C573-4E32-8928-97CC4EE55A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itelplatzhalter 1">
            <a:extLst>
              <a:ext uri="{FF2B5EF4-FFF2-40B4-BE49-F238E27FC236}">
                <a16:creationId xmlns:a16="http://schemas.microsoft.com/office/drawing/2014/main" id="{60F8BB63-A1F6-4F8A-825A-64746DC428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7172" name="Textplatzhalter 2">
            <a:extLst>
              <a:ext uri="{FF2B5EF4-FFF2-40B4-BE49-F238E27FC236}">
                <a16:creationId xmlns:a16="http://schemas.microsoft.com/office/drawing/2014/main" id="{2F2148B9-6219-423B-B9B1-328EB5C7EC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FD80627C-0082-49A7-A790-B419CC1FECAB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07 November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48B6B3CF-E431-463A-8577-C0696DD94F19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D9A2BF32-F70A-44E3-B222-B104DBA253BF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7175" name="Group 7">
            <a:extLst>
              <a:ext uri="{FF2B5EF4-FFF2-40B4-BE49-F238E27FC236}">
                <a16:creationId xmlns:a16="http://schemas.microsoft.com/office/drawing/2014/main" id="{9559AD99-62AC-4B91-93F5-BB9CD67C6DE0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177" name="Freeform 8">
              <a:extLst>
                <a:ext uri="{FF2B5EF4-FFF2-40B4-BE49-F238E27FC236}">
                  <a16:creationId xmlns:a16="http://schemas.microsoft.com/office/drawing/2014/main" id="{E786354E-381B-495F-954E-4675FE796BB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78" name="Freeform 9">
              <a:extLst>
                <a:ext uri="{FF2B5EF4-FFF2-40B4-BE49-F238E27FC236}">
                  <a16:creationId xmlns:a16="http://schemas.microsoft.com/office/drawing/2014/main" id="{940005A3-6CF2-4C22-9FFC-0288601B191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1162 w 501"/>
                <a:gd name="T1" fmla="*/ 9771 h 429"/>
                <a:gd name="T2" fmla="*/ 10531 w 501"/>
                <a:gd name="T3" fmla="*/ 8956 h 429"/>
                <a:gd name="T4" fmla="*/ 10298 w 501"/>
                <a:gd name="T5" fmla="*/ 8649 h 429"/>
                <a:gd name="T6" fmla="*/ 8954 w 501"/>
                <a:gd name="T7" fmla="*/ 8017 h 429"/>
                <a:gd name="T8" fmla="*/ 7214 w 501"/>
                <a:gd name="T9" fmla="*/ 9771 h 429"/>
                <a:gd name="T10" fmla="*/ 8954 w 501"/>
                <a:gd name="T11" fmla="*/ 11487 h 429"/>
                <a:gd name="T12" fmla="*/ 10298 w 501"/>
                <a:gd name="T13" fmla="*/ 10866 h 429"/>
                <a:gd name="T14" fmla="*/ 10531 w 501"/>
                <a:gd name="T15" fmla="*/ 10554 h 429"/>
                <a:gd name="T16" fmla="*/ 11162 w 501"/>
                <a:gd name="T17" fmla="*/ 9771 h 429"/>
                <a:gd name="T18" fmla="*/ 5041 w 501"/>
                <a:gd name="T19" fmla="*/ 9731 h 429"/>
                <a:gd name="T20" fmla="*/ 8954 w 501"/>
                <a:gd name="T21" fmla="*/ 5859 h 429"/>
                <a:gd name="T22" fmla="*/ 11943 w 501"/>
                <a:gd name="T23" fmla="*/ 7235 h 429"/>
                <a:gd name="T24" fmla="*/ 11965 w 501"/>
                <a:gd name="T25" fmla="*/ 7301 h 429"/>
                <a:gd name="T26" fmla="*/ 12033 w 501"/>
                <a:gd name="T27" fmla="*/ 7273 h 429"/>
                <a:gd name="T28" fmla="*/ 7766 w 501"/>
                <a:gd name="T29" fmla="*/ 0 h 429"/>
                <a:gd name="T30" fmla="*/ 0 w 501"/>
                <a:gd name="T31" fmla="*/ 13392 h 429"/>
                <a:gd name="T32" fmla="*/ 7582 w 501"/>
                <a:gd name="T33" fmla="*/ 13392 h 429"/>
                <a:gd name="T34" fmla="*/ 7622 w 501"/>
                <a:gd name="T35" fmla="*/ 13364 h 429"/>
                <a:gd name="T36" fmla="*/ 6836 w 501"/>
                <a:gd name="T37" fmla="*/ 13024 h 429"/>
                <a:gd name="T38" fmla="*/ 5041 w 501"/>
                <a:gd name="T39" fmla="*/ 9731 h 429"/>
                <a:gd name="T40" fmla="*/ 15417 w 501"/>
                <a:gd name="T41" fmla="*/ 13324 h 429"/>
                <a:gd name="T42" fmla="*/ 14614 w 501"/>
                <a:gd name="T43" fmla="*/ 13111 h 429"/>
                <a:gd name="T44" fmla="*/ 12583 w 501"/>
                <a:gd name="T45" fmla="*/ 11447 h 429"/>
                <a:gd name="T46" fmla="*/ 11809 w 501"/>
                <a:gd name="T47" fmla="*/ 12426 h 429"/>
                <a:gd name="T48" fmla="*/ 10349 w 501"/>
                <a:gd name="T49" fmla="*/ 13364 h 429"/>
                <a:gd name="T50" fmla="*/ 10349 w 501"/>
                <a:gd name="T51" fmla="*/ 13392 h 429"/>
                <a:gd name="T52" fmla="*/ 15573 w 501"/>
                <a:gd name="T53" fmla="*/ 13392 h 429"/>
                <a:gd name="T54" fmla="*/ 15573 w 501"/>
                <a:gd name="T55" fmla="*/ 13364 h 429"/>
                <a:gd name="T56" fmla="*/ 15417 w 501"/>
                <a:gd name="T57" fmla="*/ 13324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79" name="Freeform 10">
              <a:extLst>
                <a:ext uri="{FF2B5EF4-FFF2-40B4-BE49-F238E27FC236}">
                  <a16:creationId xmlns:a16="http://schemas.microsoft.com/office/drawing/2014/main" id="{375A982B-3E17-4266-9968-11F56593F44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5333 w 937"/>
                <a:gd name="T1" fmla="*/ 4228 h 326"/>
                <a:gd name="T2" fmla="*/ 2429 w 937"/>
                <a:gd name="T3" fmla="*/ 2768 h 326"/>
                <a:gd name="T4" fmla="*/ 3892 w 937"/>
                <a:gd name="T5" fmla="*/ 1646 h 326"/>
                <a:gd name="T6" fmla="*/ 5789 w 937"/>
                <a:gd name="T7" fmla="*/ 3108 h 326"/>
                <a:gd name="T8" fmla="*/ 7890 w 937"/>
                <a:gd name="T9" fmla="*/ 3108 h 326"/>
                <a:gd name="T10" fmla="*/ 3986 w 937"/>
                <a:gd name="T11" fmla="*/ 0 h 326"/>
                <a:gd name="T12" fmla="*/ 369 w 937"/>
                <a:gd name="T13" fmla="*/ 2924 h 326"/>
                <a:gd name="T14" fmla="*/ 3244 w 937"/>
                <a:gd name="T15" fmla="*/ 5690 h 326"/>
                <a:gd name="T16" fmla="*/ 6136 w 937"/>
                <a:gd name="T17" fmla="*/ 7287 h 326"/>
                <a:gd name="T18" fmla="*/ 4232 w 937"/>
                <a:gd name="T19" fmla="*/ 8496 h 326"/>
                <a:gd name="T20" fmla="*/ 2082 w 937"/>
                <a:gd name="T21" fmla="*/ 6694 h 326"/>
                <a:gd name="T22" fmla="*/ 28 w 937"/>
                <a:gd name="T23" fmla="*/ 6694 h 326"/>
                <a:gd name="T24" fmla="*/ 4182 w 937"/>
                <a:gd name="T25" fmla="*/ 10147 h 326"/>
                <a:gd name="T26" fmla="*/ 8190 w 937"/>
                <a:gd name="T27" fmla="*/ 7034 h 326"/>
                <a:gd name="T28" fmla="*/ 5333 w 937"/>
                <a:gd name="T29" fmla="*/ 4228 h 326"/>
                <a:gd name="T30" fmla="*/ 16861 w 937"/>
                <a:gd name="T31" fmla="*/ 3772 h 326"/>
                <a:gd name="T32" fmla="*/ 16861 w 937"/>
                <a:gd name="T33" fmla="*/ 3772 h 326"/>
                <a:gd name="T34" fmla="*/ 14751 w 937"/>
                <a:gd name="T35" fmla="*/ 2700 h 326"/>
                <a:gd name="T36" fmla="*/ 11663 w 937"/>
                <a:gd name="T37" fmla="*/ 6349 h 326"/>
                <a:gd name="T38" fmla="*/ 14801 w 937"/>
                <a:gd name="T39" fmla="*/ 10121 h 326"/>
                <a:gd name="T40" fmla="*/ 16928 w 937"/>
                <a:gd name="T41" fmla="*/ 9027 h 326"/>
                <a:gd name="T42" fmla="*/ 16951 w 937"/>
                <a:gd name="T43" fmla="*/ 9027 h 326"/>
                <a:gd name="T44" fmla="*/ 16951 w 937"/>
                <a:gd name="T45" fmla="*/ 9925 h 326"/>
                <a:gd name="T46" fmla="*/ 18799 w 937"/>
                <a:gd name="T47" fmla="*/ 9925 h 326"/>
                <a:gd name="T48" fmla="*/ 18799 w 937"/>
                <a:gd name="T49" fmla="*/ 250 h 326"/>
                <a:gd name="T50" fmla="*/ 16861 w 937"/>
                <a:gd name="T51" fmla="*/ 250 h 326"/>
                <a:gd name="T52" fmla="*/ 16861 w 937"/>
                <a:gd name="T53" fmla="*/ 3772 h 326"/>
                <a:gd name="T54" fmla="*/ 15276 w 937"/>
                <a:gd name="T55" fmla="*/ 8659 h 326"/>
                <a:gd name="T56" fmla="*/ 13589 w 937"/>
                <a:gd name="T57" fmla="*/ 6415 h 326"/>
                <a:gd name="T58" fmla="*/ 15276 w 937"/>
                <a:gd name="T59" fmla="*/ 4178 h 326"/>
                <a:gd name="T60" fmla="*/ 16928 w 937"/>
                <a:gd name="T61" fmla="*/ 6377 h 326"/>
                <a:gd name="T62" fmla="*/ 15276 w 937"/>
                <a:gd name="T63" fmla="*/ 8659 h 326"/>
                <a:gd name="T64" fmla="*/ 23097 w 937"/>
                <a:gd name="T65" fmla="*/ 2700 h 326"/>
                <a:gd name="T66" fmla="*/ 19512 w 937"/>
                <a:gd name="T67" fmla="*/ 6415 h 326"/>
                <a:gd name="T68" fmla="*/ 23097 w 937"/>
                <a:gd name="T69" fmla="*/ 10121 h 326"/>
                <a:gd name="T70" fmla="*/ 26370 w 937"/>
                <a:gd name="T71" fmla="*/ 7750 h 326"/>
                <a:gd name="T72" fmla="*/ 24682 w 937"/>
                <a:gd name="T73" fmla="*/ 7750 h 326"/>
                <a:gd name="T74" fmla="*/ 23165 w 937"/>
                <a:gd name="T75" fmla="*/ 8659 h 326"/>
                <a:gd name="T76" fmla="*/ 21412 w 937"/>
                <a:gd name="T77" fmla="*/ 6878 h 326"/>
                <a:gd name="T78" fmla="*/ 26492 w 937"/>
                <a:gd name="T79" fmla="*/ 6878 h 326"/>
                <a:gd name="T80" fmla="*/ 23097 w 937"/>
                <a:gd name="T81" fmla="*/ 2700 h 326"/>
                <a:gd name="T82" fmla="*/ 21412 w 937"/>
                <a:gd name="T83" fmla="*/ 5669 h 326"/>
                <a:gd name="T84" fmla="*/ 23036 w 937"/>
                <a:gd name="T85" fmla="*/ 4178 h 326"/>
                <a:gd name="T86" fmla="*/ 24567 w 937"/>
                <a:gd name="T87" fmla="*/ 5669 h 326"/>
                <a:gd name="T88" fmla="*/ 21412 w 937"/>
                <a:gd name="T89" fmla="*/ 5669 h 326"/>
                <a:gd name="T90" fmla="*/ 27279 w 937"/>
                <a:gd name="T91" fmla="*/ 9925 h 326"/>
                <a:gd name="T92" fmla="*/ 29205 w 937"/>
                <a:gd name="T93" fmla="*/ 9925 h 326"/>
                <a:gd name="T94" fmla="*/ 29205 w 937"/>
                <a:gd name="T95" fmla="*/ 250 h 326"/>
                <a:gd name="T96" fmla="*/ 27279 w 937"/>
                <a:gd name="T97" fmla="*/ 250 h 326"/>
                <a:gd name="T98" fmla="*/ 27279 w 937"/>
                <a:gd name="T99" fmla="*/ 9925 h 326"/>
                <a:gd name="T100" fmla="*/ 8915 w 937"/>
                <a:gd name="T101" fmla="*/ 9925 h 326"/>
                <a:gd name="T102" fmla="*/ 10843 w 937"/>
                <a:gd name="T103" fmla="*/ 9925 h 326"/>
                <a:gd name="T104" fmla="*/ 10843 w 937"/>
                <a:gd name="T105" fmla="*/ 2900 h 326"/>
                <a:gd name="T106" fmla="*/ 8915 w 937"/>
                <a:gd name="T107" fmla="*/ 2900 h 326"/>
                <a:gd name="T108" fmla="*/ 8915 w 937"/>
                <a:gd name="T109" fmla="*/ 9925 h 326"/>
                <a:gd name="T110" fmla="*/ 8915 w 937"/>
                <a:gd name="T111" fmla="*/ 1831 h 326"/>
                <a:gd name="T112" fmla="*/ 10843 w 937"/>
                <a:gd name="T113" fmla="*/ 1831 h 326"/>
                <a:gd name="T114" fmla="*/ 10843 w 937"/>
                <a:gd name="T115" fmla="*/ 250 h 326"/>
                <a:gd name="T116" fmla="*/ 8915 w 937"/>
                <a:gd name="T117" fmla="*/ 250 h 326"/>
                <a:gd name="T118" fmla="*/ 8915 w 937"/>
                <a:gd name="T119" fmla="*/ 1831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1458E4E-E98A-4197-A364-956901B588F1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60FF4F51-D1B9-4C4E-9BE0-E9A7ECC1756D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1629439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894578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33714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 E VANTAGENS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DESCRIÇÃO</a:t>
                      </a:r>
                      <a:endParaRPr kumimoji="0" lang="pt-B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Reutilizar a água de lavagem das garrafas como água de </a:t>
                      </a:r>
                      <a:r>
                        <a:rPr lang="en-US" sz="1200" dirty="0" err="1"/>
                        <a:t>serviço</a:t>
                      </a:r>
                      <a:r>
                        <a:rPr lang="en-US" sz="1200" dirty="0"/>
                        <a:t> </a:t>
                      </a:r>
                      <a:r>
                        <a:rPr lang="pt-BR" sz="1200"/>
                        <a:t>até 50% do consumo de enxágue</a:t>
                      </a:r>
                      <a:endParaRPr lang="en-US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Coletar a água provinda da lavagem das garrafas em um recipiente especial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pt-BR" sz="1200" dirty="0"/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endParaRPr lang="pt-BR" sz="1200" dirty="0"/>
                    </a:p>
                    <a:p>
                      <a:pPr marL="162278" marR="0" lvl="1" indent="-16227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accent4"/>
                        </a:buClr>
                        <a:buSzPct val="100000"/>
                        <a:buFont typeface="Wingdings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lang="pt-BR" altLang="de-DE" sz="1400" kern="1200" noProof="1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 objetivo é de dar ao cliente a possibilidade de reutilizar a água com que se enxaguou as garrafas em vez de jogá-la fora. 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água recuperada pode ser usada como água de serviço (para lavar a máquina por exemplo) ou recondicionada através das instalações de carbono ativo. Não pode ser reutilizada para o processo porque a água recuperada contém restos de ácido peracético (APA).</a:t>
                      </a:r>
                      <a:endParaRPr kumimoji="0" lang="pt-BR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162000" marR="0" lvl="0" indent="-162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pt-BR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162000" marR="0" lvl="0" indent="-162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pt-BR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650" dirty="0"/>
              <a:t>Diminui a perda da água do process reutilizando o efluente líquido de lavagem das garrafas</a:t>
            </a:r>
            <a:endParaRPr lang="pt-BR" sz="265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667" y="141512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lang="pt-BR" dirty="0"/>
              <a:t>Sistema de recuperação de água de enxágue</a:t>
            </a:r>
            <a:endParaRPr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8774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indent="0" eaLnBrk="1" hangingPunct="1">
              <a:spcBef>
                <a:spcPct val="20000"/>
              </a:spcBef>
              <a:buNone/>
              <a:defRPr sz="800" kern="0"/>
            </a:lvl1pPr>
            <a:lvl2pPr marL="182563" indent="-182563" eaLnBrk="1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</a:lvl2pPr>
            <a:lvl3pPr marL="357188" indent="-174625" eaLnBrk="1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sz="1600"/>
            </a:lvl3pPr>
            <a:lvl4pPr marL="539750" indent="-182563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4pPr>
            <a:lvl5pPr marL="714375" indent="-174625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5pPr>
            <a:lvl6pPr marL="2514600" indent="-228600" eaLnBrk="1" hangingPunct="1">
              <a:spcBef>
                <a:spcPct val="20000"/>
              </a:spcBef>
              <a:buChar char="•"/>
              <a:defRPr sz="2000"/>
            </a:lvl6pPr>
            <a:lvl7pPr marL="2971800" indent="-228600" eaLnBrk="1" hangingPunct="1">
              <a:spcBef>
                <a:spcPct val="20000"/>
              </a:spcBef>
              <a:buChar char="•"/>
              <a:defRPr sz="2000"/>
            </a:lvl7pPr>
            <a:lvl8pPr marL="3429000" indent="-228600" eaLnBrk="1" hangingPunct="1">
              <a:spcBef>
                <a:spcPct val="20000"/>
              </a:spcBef>
              <a:buChar char="•"/>
              <a:defRPr sz="2000"/>
            </a:lvl8pPr>
            <a:lvl9pPr marL="3886200" indent="-228600" eaLnBrk="1" hangingPunct="1">
              <a:spcBef>
                <a:spcPct val="20000"/>
              </a:spcBef>
              <a:buChar char="•"/>
              <a:defRPr sz="2000"/>
            </a:lvl9pPr>
            <a:extLst/>
          </a:lstStyle>
          <a:p>
            <a:r>
              <a:rPr dirty="0">
                <a:solidFill>
                  <a:srgbClr val="000000"/>
                </a:solidFill>
              </a:rPr>
              <a:t>Valor: Otimização de custos</a:t>
            </a:r>
            <a:r>
              <a:rPr lang="fr-FR" dirty="0">
                <a:solidFill>
                  <a:srgbClr val="000000"/>
                </a:solidFill>
              </a:rPr>
              <a:t>, </a:t>
            </a:r>
            <a:r>
              <a:rPr lang="fr-FR" dirty="0" err="1">
                <a:solidFill>
                  <a:srgbClr val="000000"/>
                </a:solidFill>
              </a:rPr>
              <a:t>Sustentabilidade</a:t>
            </a:r>
            <a:endParaRPr lang="pt-BR" dirty="0">
              <a:solidFill>
                <a:srgbClr val="000000"/>
              </a:solidFill>
            </a:endParaRPr>
          </a:p>
          <a:p>
            <a:r>
              <a:rPr dirty="0">
                <a:solidFill>
                  <a:srgbClr val="000000"/>
                </a:solidFill>
              </a:rPr>
              <a:t>Equipamento: Enchedoras assépticas (FMa)</a:t>
            </a:r>
          </a:p>
          <a:p>
            <a:r>
              <a:rPr dirty="0">
                <a:solidFill>
                  <a:srgbClr val="000000"/>
                </a:solidFill>
              </a:rPr>
              <a:t>Código catálogo: SP008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buClr>
                <a:srgbClr val="E64B00"/>
              </a:buClr>
            </a:pPr>
            <a:endParaRPr lang="en-US" sz="100" dirty="0" err="1">
              <a:solidFill>
                <a:srgbClr val="FFFF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27" y="4149080"/>
            <a:ext cx="3600000" cy="125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98219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2811</TotalTime>
  <Words>145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Wingdings</vt:lpstr>
      <vt:lpstr>NewSidel_Template_4x3_with add layouts</vt:lpstr>
      <vt:lpstr>think-cell Folie</vt:lpstr>
      <vt:lpstr>Diminui a perda da água do process reutilizando o efluente líquido de lavagem das garrafas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Diminui a perda da água do process reutilizando o efluente líquido de lavagem das garrafas</dc:title>
  <dc:creator>Gouriou, Lydie</dc:creator>
  <cp:lastModifiedBy>Sorega, Dan</cp:lastModifiedBy>
  <cp:revision>3</cp:revision>
  <dcterms:created xsi:type="dcterms:W3CDTF">2014-07-18T09:32:43Z</dcterms:created>
  <dcterms:modified xsi:type="dcterms:W3CDTF">2019-11-07T14:19:21Z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2019-11-07T13:18:42.6650849Z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