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63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10/04/2018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3.emf"/><Relationship Id="rId2" Type="http://schemas.openxmlformats.org/officeDocument/2006/relationships/tags" Target="../tags/tag10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1.emf"/><Relationship Id="rId2" Type="http://schemas.openxmlformats.org/officeDocument/2006/relationships/tags" Target="../tags/tag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8417675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86256794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14959227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79089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360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5689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748714048"/>
              </p:ext>
            </p:ext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669081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874875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                                  The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Sidel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Group is formed by the union of two strong brands, 		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Sidel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Gebo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Cermex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performance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of their lines, products	          and businesses. </a:t>
            </a:r>
          </a:p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	       Delivering this level of performance requires that we continuously </a:t>
            </a:r>
            <a:r>
              <a:rPr lang="en-GB" sz="9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understand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value chains. We complement this by applying our strong technical knowledge and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800"/>
              </a:spcBef>
            </a:pPr>
            <a:r>
              <a:rPr lang="en-GB" sz="10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We call it </a:t>
            </a:r>
            <a:r>
              <a:rPr lang="en-GB" sz="10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Performance through Understanding.</a:t>
            </a:r>
            <a:endParaRPr lang="en-GB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9669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21753532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" name="think-cell Folie" r:id="rId11" imgW="399" imgH="399" progId="TCLayout.ActiveDocument.1">
                  <p:embed/>
                </p:oleObj>
              </mc:Choice>
              <mc:Fallback>
                <p:oleObj name="think-cell Folie" r:id="rId11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10 April 2018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9"/>
    </p:custDataLst>
    <p:extLst>
      <p:ext uri="{BB962C8B-B14F-4D97-AF65-F5344CB8AC3E}">
        <p14:creationId xmlns:p14="http://schemas.microsoft.com/office/powerpoint/2010/main" val="3579315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74" r:id="rId5"/>
    <p:sldLayoutId id="2147483667" r:id="rId6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2857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2993" userDrawn="1">
          <p15:clr>
            <a:srgbClr val="F26B43"/>
          </p15:clr>
        </p15:guide>
        <p15:guide id="5" pos="5443" userDrawn="1">
          <p15:clr>
            <a:srgbClr val="F26B43"/>
          </p15:clr>
        </p15:guide>
        <p15:guide id="6" orient="horz" pos="3770" userDrawn="1">
          <p15:clr>
            <a:srgbClr val="F26B43"/>
          </p15:clr>
        </p15:guide>
        <p15:guide id="9" pos="5556" userDrawn="1">
          <p15:clr>
            <a:srgbClr val="F26B43"/>
          </p15:clr>
        </p15:guide>
        <p15:guide id="10" orient="horz" pos="4020" userDrawn="1">
          <p15:clr>
            <a:srgbClr val="F26B43"/>
          </p15:clr>
        </p15:guide>
        <p15:guide id="11" pos="204" userDrawn="1">
          <p15:clr>
            <a:srgbClr val="F26B43"/>
          </p15:clr>
        </p15:guide>
        <p15:guide id="12" pos="29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FZZhunYuan-M02S"/>
                <a:cs typeface="FZZhunYuan-M02S"/>
              </a:rPr>
              <a:t>避免因组件过时而意外停机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505178" y="1370599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fr-FR" dirty="0">
                <a:latin typeface="FZZhunYuan-M02S"/>
                <a:cs typeface="FZZhunYuan-M02S"/>
              </a:rPr>
              <a:t>西门子</a:t>
            </a:r>
            <a:r>
              <a:rPr lang="en-US" altLang="fr-FR" dirty="0">
                <a:cs typeface="FZZhunYuan-M02S"/>
              </a:rPr>
              <a:t>PLC</a:t>
            </a:r>
            <a:r>
              <a:rPr lang="en-US" altLang="fr-FR" dirty="0">
                <a:latin typeface="FZZhunYuan-M02S"/>
                <a:cs typeface="FZZhunYuan-M02S"/>
              </a:rPr>
              <a:t>从S5系列升级为S7系列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r>
              <a:rPr dirty="0">
                <a:latin typeface="FZZhunYuan-M02S"/>
                <a:cs typeface="FZZhunYuan-M02S"/>
              </a:rPr>
              <a:t>价值：更新换代</a:t>
            </a:r>
            <a:endParaRPr lang="zh-CN" dirty="0"/>
          </a:p>
          <a:p>
            <a:r>
              <a:rPr dirty="0">
                <a:latin typeface="FZZhunYuan-M02S"/>
                <a:cs typeface="FZZhunYuan-M02S"/>
              </a:rPr>
              <a:t>设备：</a:t>
            </a:r>
            <a:r>
              <a:rPr dirty="0">
                <a:cs typeface="FZZhunYuan-M02S"/>
              </a:rPr>
              <a:t>Series 1</a:t>
            </a:r>
            <a:r>
              <a:rPr dirty="0">
                <a:latin typeface="FZZhunYuan-M02S"/>
                <a:cs typeface="FZZhunYuan-M02S"/>
              </a:rPr>
              <a:t>吹瓶机（</a:t>
            </a:r>
            <a:r>
              <a:rPr dirty="0">
                <a:cs typeface="FZZhunYuan-M02S"/>
              </a:rPr>
              <a:t>SBO 2、SBO 4、SBO 6、SBO 10、SBO 16、SBO 24、SBO 40</a:t>
            </a:r>
            <a:r>
              <a:rPr dirty="0">
                <a:latin typeface="FZZhunYuan-M02S"/>
                <a:cs typeface="FZZhunYuan-M02S"/>
              </a:rPr>
              <a:t>）</a:t>
            </a:r>
            <a:endParaRPr lang="zh-CN" dirty="0"/>
          </a:p>
          <a:p>
            <a:r>
              <a:rPr dirty="0">
                <a:latin typeface="FZZhunYuan-M02S"/>
                <a:cs typeface="FZZhunYuan-M02S"/>
              </a:rPr>
              <a:t>产品目录代码：</a:t>
            </a:r>
            <a:r>
              <a:rPr dirty="0">
                <a:cs typeface="FZZhunYuan-M02S"/>
              </a:rPr>
              <a:t>423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Clr>
                <a:schemeClr val="accent4"/>
              </a:buClr>
            </a:pPr>
            <a:endParaRPr lang="en-US" sz="100" dirty="0" err="1">
              <a:solidFill>
                <a:srgbClr val="FFFFFF"/>
              </a:solidFill>
            </a:endParaRPr>
          </a:p>
        </p:txBody>
      </p:sp>
      <p:graphicFrame>
        <p:nvGraphicFramePr>
          <p:cNvPr id="8" name="Group 188"/>
          <p:cNvGraphicFramePr>
            <a:graphicFrameLocks noGrp="1"/>
          </p:cNvGraphicFramePr>
          <p:nvPr>
            <p:extLst/>
          </p:nvPr>
        </p:nvGraphicFramePr>
        <p:xfrm>
          <a:off x="503548" y="1743075"/>
          <a:ext cx="8145727" cy="3990181"/>
        </p:xfrm>
        <a:graphic>
          <a:graphicData uri="http://schemas.openxmlformats.org/drawingml/2006/table">
            <a:tbl>
              <a:tblPr/>
              <a:tblGrid>
                <a:gridCol w="3996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价值和益处</a:t>
                      </a:r>
                      <a:endParaRPr kumimoji="0" lang="zh-CN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FZZhunYuan-M02S"/>
                        <a:ea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ZZhunYuan-M02S"/>
                          <a:cs typeface="FZZhunYuan-M02S"/>
                        </a:rPr>
                        <a:t>描述</a:t>
                      </a:r>
                      <a:endParaRPr kumimoji="0" lang="zh-CN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自2014年起，西门子将不再生产S5系列组件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及时进行升级，否则一旦出现故障可能会造成</a:t>
                      </a:r>
                      <a:r>
                        <a:rPr lang="en-US" sz="1200" b="0" dirty="0">
                          <a:latin typeface="+mn-lt"/>
                        </a:rPr>
                        <a:t>10</a:t>
                      </a:r>
                      <a:r>
                        <a:rPr lang="en-US" sz="1200" b="0" dirty="0"/>
                        <a:t>周以上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FZZhunYuan-M02S"/>
                          <a:cs typeface="FZZhunYuan-M02S"/>
                        </a:rPr>
                        <a:t>的设备停机（软件和硬件升级所需的平均时间）。</a:t>
                      </a:r>
                      <a:br>
                        <a:rPr dirty="0"/>
                      </a:br>
                      <a:r>
                        <a:rPr lang="en-US" sz="1200" b="0" dirty="0"/>
                        <a:t> 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西得乐工程师将帮助您从S5升级到S7组件（软硬件），这样您可以始终保持设备的可升级状态，从而可以适应未来的任何升级需要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为了确保完美的软件转换，新型S7软件安装到设备之前，会在工作台上进行测试</a:t>
                      </a:r>
                    </a:p>
                  </a:txBody>
                  <a:tcPr marL="108011" marR="108011" marT="72000" marB="72000" horzOverflow="overflow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考虑到设备上的具体选项，可使用新型S7软件编程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为节省客户工厂安装时间，事先西得乐已对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FZZhunYuan-M02S"/>
                        </a:rPr>
                        <a:t>S7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组件进行了组装和配线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由于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FZZhunYuan-M02S"/>
                        </a:rPr>
                        <a:t>SBO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安装了高温计，所以同时配备了新型的与之兼容的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FZZhunYuan-M02S"/>
                        </a:rPr>
                        <a:t>LCD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显示屏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2" name="Picture 11" descr="S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480" y="4246719"/>
            <a:ext cx="1503515" cy="1378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1">
            <a:extLst>
              <a:ext uri="{FF2B5EF4-FFF2-40B4-BE49-F238E27FC236}">
                <a16:creationId xmlns:a16="http://schemas.microsoft.com/office/drawing/2014/main" id="{CD5C6CB6-460A-4F7D-9DBB-4D5441947A6D}"/>
              </a:ext>
            </a:extLst>
          </p:cNvPr>
          <p:cNvSpPr/>
          <p:nvPr/>
        </p:nvSpPr>
        <p:spPr>
          <a:xfrm>
            <a:off x="4760305" y="1743075"/>
            <a:ext cx="3888970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lvl="0" indent="-190500" fontAlgn="base">
              <a:spcBef>
                <a:spcPts val="300"/>
              </a:spcBef>
              <a:buClr>
                <a:schemeClr val="folHlink"/>
              </a:buClr>
            </a:pPr>
            <a:r>
              <a:rPr lang="de-CH" altLang="de-DE" sz="1400" b="1" noProof="1">
                <a:solidFill>
                  <a:schemeClr val="bg1"/>
                </a:solidFill>
                <a:latin typeface="FZZhunYuan-M02S"/>
                <a:cs typeface="FZZhunYuan-M02S"/>
              </a:rPr>
              <a:t>描述</a:t>
            </a:r>
            <a:endParaRPr lang="zh-CN" altLang="de-DE" sz="1400" dirty="0">
              <a:solidFill>
                <a:schemeClr val="bg1"/>
              </a:solidFill>
              <a:latin typeface="FZZhunYuan-M02S"/>
              <a:cs typeface="FZZhunYuan-M02S"/>
            </a:endParaRPr>
          </a:p>
        </p:txBody>
      </p:sp>
    </p:spTree>
    <p:extLst>
      <p:ext uri="{BB962C8B-B14F-4D97-AF65-F5344CB8AC3E}">
        <p14:creationId xmlns:p14="http://schemas.microsoft.com/office/powerpoint/2010/main" val="311320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1_FINAL.PPTX [Read-Only]" id="{3B637299-EE9F-49F3-8D82-B0E3D7D98C49}" vid="{6F05C1D9-8155-4EB2-81BD-D95229049392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NewSidel_Template_4x3_v11_FINAL</Template>
  <TotalTime>0</TotalTime>
  <Words>76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FZZhunYuan-M02S</vt:lpstr>
      <vt:lpstr>Arial</vt:lpstr>
      <vt:lpstr>Wingdings</vt:lpstr>
      <vt:lpstr>NewSidel_Template_4x3_with add layouts</vt:lpstr>
      <vt:lpstr>think-cell Folie</vt:lpstr>
      <vt:lpstr>避免因组件过时而意外停机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Increase PCC processing power</dc:title>
  <dc:creator>Sorega, Dan</dc:creator>
  <cp:lastModifiedBy>Sorega, Dan</cp:lastModifiedBy>
  <cp:revision>4</cp:revision>
  <dcterms:created xsi:type="dcterms:W3CDTF">2018-04-10T08:59:12Z</dcterms:created>
  <dcterms:modified xsi:type="dcterms:W3CDTF">2018-04-10T12:28:15Z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2018-04-10T10:59:34.3671323+02:00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2018-04-10T10:59:34.3671323+02:00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