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73964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0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4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5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6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2312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4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90382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34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00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9336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584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791213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July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07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9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363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n-GB" dirty="0"/>
              <a:t>Reach </a:t>
            </a:r>
            <a:r>
              <a:rPr lang="en-GB" dirty="0" smtClean="0"/>
              <a:t>1,600 </a:t>
            </a:r>
            <a:r>
              <a:rPr lang="en-GB" dirty="0"/>
              <a:t>bottles per hour per mould (</a:t>
            </a:r>
            <a:r>
              <a:rPr lang="en-GB" dirty="0" err="1"/>
              <a:t>bphpm</a:t>
            </a:r>
            <a:r>
              <a:rPr lang="en-GB" dirty="0"/>
              <a:t>)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GB" dirty="0"/>
              <a:t>Speed up kit </a:t>
            </a:r>
            <a:r>
              <a:rPr lang="en-GB" dirty="0" smtClean="0"/>
              <a:t>1600 </a:t>
            </a:r>
            <a:r>
              <a:rPr lang="en-GB" dirty="0" err="1" smtClean="0"/>
              <a:t>bphpm</a:t>
            </a:r>
            <a:endParaRPr lang="en-GB" dirty="0"/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51885" y="5862257"/>
            <a:ext cx="2083911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Efficiency</a:t>
            </a:r>
          </a:p>
          <a:p>
            <a:r>
              <a:rPr sz="800" kern="0" dirty="0">
                <a:solidFill>
                  <a:srgbClr val="000000"/>
                </a:solidFill>
              </a:rPr>
              <a:t>Equipment: Series 2 blowers</a:t>
            </a:r>
          </a:p>
          <a:p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sz="800" kern="0" dirty="0" smtClean="0">
                <a:solidFill>
                  <a:srgbClr val="000000"/>
                </a:solidFill>
              </a:rPr>
              <a:t>951</a:t>
            </a:r>
            <a:endParaRPr sz="800" kern="0" dirty="0">
              <a:solidFill>
                <a:srgbClr val="000000"/>
              </a:solidFill>
            </a:endParaRPr>
          </a:p>
        </p:txBody>
      </p:sp>
      <p:graphicFrame>
        <p:nvGraphicFramePr>
          <p:cNvPr id="11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80067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8768"/>
                <a:gridCol w="241422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altLang="fr-FR" sz="1300" dirty="0" smtClean="0"/>
                        <a:t>Increase your production capacity through a limited investment.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1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altLang="fr-FR" sz="13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Like for the 1530 </a:t>
                      </a:r>
                      <a:r>
                        <a:rPr lang="en-GB" altLang="fr-FR" sz="130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bphpm</a:t>
                      </a:r>
                      <a:r>
                        <a:rPr lang="en-GB" altLang="fr-FR" sz="13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speed up kit, the announced rate is a maximum mechanical rate valid only for standard processes (neither HR, neither Refill, nor PH) and fitted with cylindrical GUPM.</a:t>
                      </a:r>
                    </a:p>
                    <a:p>
                      <a:pPr marL="182563" marR="0" lvl="1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altLang="fr-FR" sz="13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A diagnostic visit has to be forecasted followed by a refurbishing. This upgrade will be performed only if the machines is back to its original conditions.</a:t>
                      </a:r>
                    </a:p>
                    <a:p>
                      <a:pPr marL="182563" marR="0" lvl="1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3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Additional 1530 </a:t>
                      </a:r>
                      <a:r>
                        <a:rPr lang="en-US" altLang="fr-FR" sz="130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bhm</a:t>
                      </a:r>
                      <a:r>
                        <a:rPr lang="en-US" altLang="fr-FR" sz="13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kit for machine number lower than SBO PM 5227, SBO MM  5240, SBO GM  5259.</a:t>
                      </a:r>
                    </a:p>
                    <a:p>
                      <a:pPr marL="182563" marR="0" lvl="1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fr-FR" sz="120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59578" y="5846949"/>
            <a:ext cx="57859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SzTx/>
              <a:buFontTx/>
              <a:buNone/>
            </a:pPr>
            <a:r>
              <a:rPr lang="en-US" sz="800" dirty="0">
                <a:solidFill>
                  <a:srgbClr val="000000"/>
                </a:solidFill>
              </a:rPr>
              <a:t>Bottle drawing &amp; mold weight/drawing necessary, </a:t>
            </a:r>
            <a:r>
              <a:rPr lang="en-US" sz="800" dirty="0" smtClean="0">
                <a:solidFill>
                  <a:srgbClr val="000000"/>
                </a:solidFill>
              </a:rPr>
              <a:t>otherwise guarantee </a:t>
            </a:r>
            <a:r>
              <a:rPr lang="en-US" sz="800" dirty="0">
                <a:solidFill>
                  <a:srgbClr val="000000"/>
                </a:solidFill>
              </a:rPr>
              <a:t>on </a:t>
            </a:r>
            <a:r>
              <a:rPr lang="en-US" sz="800" dirty="0" smtClean="0">
                <a:solidFill>
                  <a:srgbClr val="000000"/>
                </a:solidFill>
              </a:rPr>
              <a:t>mechanical, </a:t>
            </a:r>
            <a:r>
              <a:rPr lang="en-US" sz="800" dirty="0">
                <a:solidFill>
                  <a:srgbClr val="000000"/>
                </a:solidFill>
              </a:rPr>
              <a:t>not on </a:t>
            </a:r>
            <a:r>
              <a:rPr lang="en-US" sz="800" dirty="0" smtClean="0">
                <a:solidFill>
                  <a:srgbClr val="000000"/>
                </a:solidFill>
              </a:rPr>
              <a:t>process. Can </a:t>
            </a:r>
            <a:r>
              <a:rPr lang="en-US" sz="800" dirty="0">
                <a:solidFill>
                  <a:srgbClr val="000000"/>
                </a:solidFill>
              </a:rPr>
              <a:t>not be fitted on CHP machines and machines with square GUPM</a:t>
            </a:r>
            <a:endParaRPr lang="en-GB" altLang="fr-FR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2474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Reach </a:t>
            </a:r>
            <a:r>
              <a:rPr lang="en-GB" dirty="0" smtClean="0"/>
              <a:t>1,600 </a:t>
            </a:r>
            <a:r>
              <a:rPr lang="en-GB" dirty="0"/>
              <a:t>bottles per hour per mould (</a:t>
            </a:r>
            <a:r>
              <a:rPr lang="en-GB" dirty="0" err="1"/>
              <a:t>bphpm</a:t>
            </a:r>
            <a:r>
              <a:rPr lang="en-GB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GB" dirty="0"/>
              <a:t>Speed up kit </a:t>
            </a:r>
            <a:r>
              <a:rPr lang="en-GB" dirty="0" smtClean="0"/>
              <a:t>1600 </a:t>
            </a:r>
            <a:r>
              <a:rPr lang="en-GB" dirty="0" err="1"/>
              <a:t>bphpm</a:t>
            </a:r>
            <a:endParaRPr lang="en-GB" dirty="0"/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4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73779"/>
              </p:ext>
            </p:extLst>
          </p:nvPr>
        </p:nvGraphicFramePr>
        <p:xfrm>
          <a:off x="651885" y="1743075"/>
          <a:ext cx="7995726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66822"/>
                <a:gridCol w="3853614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 – MAIN CHANGES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02341">
                <a:tc gridSpan="3"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424314" y="2270900"/>
            <a:ext cx="172420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r>
              <a:rPr lang="en-GB" altLang="fr-FR" sz="1100" kern="0" dirty="0" smtClean="0">
                <a:solidFill>
                  <a:srgbClr val="000000"/>
                </a:solidFill>
              </a:rPr>
              <a:t>Base </a:t>
            </a:r>
            <a:r>
              <a:rPr lang="en-GB" altLang="fr-FR" sz="1100" kern="0" dirty="0" err="1" smtClean="0">
                <a:solidFill>
                  <a:srgbClr val="000000"/>
                </a:solidFill>
              </a:rPr>
              <a:t>mold</a:t>
            </a:r>
            <a:r>
              <a:rPr lang="en-GB" altLang="fr-FR" sz="1100" kern="0" dirty="0" smtClean="0">
                <a:solidFill>
                  <a:srgbClr val="000000"/>
                </a:solidFill>
              </a:rPr>
              <a:t> support</a:t>
            </a:r>
            <a:endParaRPr lang="en-GB" altLang="fr-FR" sz="1100" kern="0" dirty="0">
              <a:solidFill>
                <a:srgbClr val="000000"/>
              </a:solidFill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24314" y="2820074"/>
            <a:ext cx="1724208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itchFamily="2" charset="2"/>
              <a:buChar char="§"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</a:lstStyle>
          <a:p>
            <a:pPr marL="136525" indent="-136525">
              <a:spcBef>
                <a:spcPts val="0"/>
              </a:spcBef>
              <a:defRPr/>
            </a:pPr>
            <a:r>
              <a:rPr lang="en-GB" altLang="fr-FR" sz="1100" dirty="0" smtClean="0"/>
              <a:t>Stretching </a:t>
            </a:r>
            <a:r>
              <a:rPr lang="en-GB" altLang="fr-FR" sz="1100" dirty="0"/>
              <a:t>cam</a:t>
            </a:r>
          </a:p>
          <a:p>
            <a:pPr marL="136525" indent="-136525">
              <a:spcBef>
                <a:spcPts val="0"/>
              </a:spcBef>
              <a:defRPr/>
            </a:pPr>
            <a:r>
              <a:rPr lang="en-US" altLang="fr-FR" sz="1100" dirty="0"/>
              <a:t>Preforms and bottles  </a:t>
            </a:r>
            <a:r>
              <a:rPr lang="en-US" altLang="fr-FR" sz="1100" dirty="0"/>
              <a:t> transfer cam</a:t>
            </a:r>
          </a:p>
          <a:p>
            <a:pPr marL="136525" indent="-136525">
              <a:spcBef>
                <a:spcPts val="0"/>
              </a:spcBef>
              <a:defRPr/>
            </a:pPr>
            <a:r>
              <a:rPr lang="en-US" altLang="fr-FR" sz="1100" dirty="0" err="1"/>
              <a:t>Mould</a:t>
            </a:r>
            <a:r>
              <a:rPr lang="en-US" altLang="fr-FR" sz="1100" dirty="0"/>
              <a:t> opening closing cam</a:t>
            </a:r>
            <a:endParaRPr lang="en-US" altLang="fr-FR" sz="11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24314" y="3866516"/>
            <a:ext cx="172420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itchFamily="2" charset="2"/>
              <a:buChar char="§"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  <a:extLst/>
          </a:lstStyle>
          <a:p>
            <a:pPr marL="136525" indent="-136525"/>
            <a:r>
              <a:rPr lang="en-GB" altLang="fr-FR" sz="1100" dirty="0" err="1" smtClean="0"/>
              <a:t>Eprom</a:t>
            </a:r>
            <a:endParaRPr lang="en-GB" altLang="fr-FR" sz="1100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424314" y="4441366"/>
            <a:ext cx="1931662" cy="1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 typeface="Wingdings" pitchFamily="2" charset="2"/>
              <a:buChar char="§"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  <a:extLst/>
          </a:lstStyle>
          <a:p>
            <a:pPr marL="136525" indent="-136525">
              <a:lnSpc>
                <a:spcPct val="95000"/>
              </a:lnSpc>
            </a:pPr>
            <a:r>
              <a:rPr lang="en-GB" altLang="fr-FR" sz="1100" dirty="0" smtClean="0"/>
              <a:t>Transfer arms</a:t>
            </a:r>
            <a:endParaRPr lang="en-GB" altLang="fr-FR" sz="1100" dirty="0"/>
          </a:p>
        </p:txBody>
      </p:sp>
      <p:pic>
        <p:nvPicPr>
          <p:cNvPr id="22" name="Picture 27" descr="came étirage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9401" r="14715"/>
          <a:stretch/>
        </p:blipFill>
        <p:spPr bwMode="auto">
          <a:xfrm>
            <a:off x="801518" y="2800000"/>
            <a:ext cx="617152" cy="4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549536" y="2820074"/>
            <a:ext cx="9000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</a:lstStyle>
          <a:p>
            <a:pPr algn="l"/>
            <a:r>
              <a:rPr lang="en-GB" altLang="fr-FR" sz="1200" dirty="0" smtClean="0">
                <a:latin typeface="Arial"/>
              </a:rPr>
              <a:t>Cams</a:t>
            </a:r>
            <a:endParaRPr lang="en-GB" altLang="fr-FR" sz="1200" dirty="0">
              <a:latin typeface="Arial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549536" y="3866516"/>
            <a:ext cx="92613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  <a:extLst/>
          </a:lstStyle>
          <a:p>
            <a:pPr algn="l"/>
            <a:r>
              <a:rPr lang="en-GB" altLang="fr-FR" sz="1200" dirty="0" smtClean="0">
                <a:latin typeface="Arial"/>
              </a:rPr>
              <a:t>PLC</a:t>
            </a:r>
            <a:endParaRPr lang="en-GB" altLang="fr-FR" sz="1200" dirty="0">
              <a:latin typeface="Arial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549536" y="4441366"/>
            <a:ext cx="905258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buSzPct val="55000"/>
              <a:buBlip>
                <a:blip r:embed="rId6"/>
              </a:buBlip>
              <a:defRPr>
                <a:latin typeface="Arial" charset="0"/>
              </a:defRPr>
            </a:lvl2pPr>
            <a:lvl3pPr marL="1143000" indent="-228600" eaLnBrk="0" hangingPunct="0">
              <a:buSzPct val="50000"/>
              <a:buBlip>
                <a:blip r:embed="rId7"/>
              </a:buBlip>
              <a:defRPr sz="1600">
                <a:latin typeface="Arial" charset="0"/>
              </a:defRPr>
            </a:lvl3pPr>
            <a:lvl4pPr marL="1600200" indent="-228600" eaLnBrk="0" hangingPunct="0">
              <a:buSzPct val="40000"/>
              <a:buBlip>
                <a:blip r:embed="rId7"/>
              </a:buBlip>
              <a:defRPr sz="16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latin typeface="Arial" charset="0"/>
              </a:defRPr>
            </a:lvl9pPr>
            <a:extLst/>
          </a:lstStyle>
          <a:p>
            <a:pPr algn="l"/>
            <a:r>
              <a:rPr lang="en-GB" altLang="fr-FR" sz="1200" dirty="0">
                <a:latin typeface="Arial"/>
              </a:rPr>
              <a:t>Kinematics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49536" y="2270900"/>
            <a:ext cx="9000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GB" altLang="fr-FR" sz="1200" b="1" kern="0" dirty="0" err="1" smtClean="0">
                <a:solidFill>
                  <a:srgbClr val="000000"/>
                </a:solidFill>
                <a:latin typeface="Arial"/>
              </a:rPr>
              <a:t>Mold</a:t>
            </a:r>
            <a:endParaRPr lang="en-GB" altLang="fr-FR" sz="1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355976" y="2270900"/>
            <a:ext cx="1365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r>
              <a:rPr lang="en-GB" altLang="fr-FR" sz="1100" kern="0" dirty="0" smtClean="0">
                <a:solidFill>
                  <a:srgbClr val="000000"/>
                </a:solidFill>
              </a:rPr>
              <a:t>Specific </a:t>
            </a:r>
            <a:r>
              <a:rPr lang="en-GB" altLang="fr-FR" sz="1100" kern="0" dirty="0" err="1" smtClean="0">
                <a:solidFill>
                  <a:srgbClr val="000000"/>
                </a:solidFill>
              </a:rPr>
              <a:t>wom</a:t>
            </a:r>
            <a:r>
              <a:rPr lang="en-GB" altLang="fr-FR" sz="1100" kern="0" dirty="0" smtClean="0">
                <a:solidFill>
                  <a:srgbClr val="000000"/>
                </a:solidFill>
              </a:rPr>
              <a:t> mould washer</a:t>
            </a:r>
            <a:endParaRPr lang="en-GB" altLang="fr-FR" sz="1100" kern="0" dirty="0">
              <a:solidFill>
                <a:srgbClr val="000000"/>
              </a:solidFill>
            </a:endParaRPr>
          </a:p>
        </p:txBody>
      </p:sp>
      <p:grpSp>
        <p:nvGrpSpPr>
          <p:cNvPr id="39" name="Gruppieren 4"/>
          <p:cNvGrpSpPr/>
          <p:nvPr/>
        </p:nvGrpSpPr>
        <p:grpSpPr>
          <a:xfrm>
            <a:off x="1549535" y="2735476"/>
            <a:ext cx="3680951" cy="1624739"/>
            <a:chOff x="1549536" y="3002973"/>
            <a:chExt cx="3578724" cy="1624739"/>
          </a:xfrm>
        </p:grpSpPr>
        <p:cxnSp>
          <p:nvCxnSpPr>
            <p:cNvPr id="40" name="Gerade Verbindung 72"/>
            <p:cNvCxnSpPr/>
            <p:nvPr/>
          </p:nvCxnSpPr>
          <p:spPr>
            <a:xfrm>
              <a:off x="1549536" y="3002973"/>
              <a:ext cx="3578724" cy="0"/>
            </a:xfrm>
            <a:prstGeom prst="line">
              <a:avLst/>
            </a:prstGeom>
            <a:ln w="952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74"/>
            <p:cNvCxnSpPr/>
            <p:nvPr/>
          </p:nvCxnSpPr>
          <p:spPr>
            <a:xfrm>
              <a:off x="1549536" y="4061175"/>
              <a:ext cx="3578724" cy="0"/>
            </a:xfrm>
            <a:prstGeom prst="line">
              <a:avLst/>
            </a:prstGeom>
            <a:ln w="952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75"/>
            <p:cNvCxnSpPr/>
            <p:nvPr/>
          </p:nvCxnSpPr>
          <p:spPr>
            <a:xfrm>
              <a:off x="1549536" y="4627712"/>
              <a:ext cx="3578724" cy="0"/>
            </a:xfrm>
            <a:prstGeom prst="line">
              <a:avLst/>
            </a:prstGeom>
            <a:ln w="952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2"/>
          <p:cNvSpPr txBox="1">
            <a:spLocks/>
          </p:cNvSpPr>
          <p:nvPr/>
        </p:nvSpPr>
        <p:spPr>
          <a:xfrm>
            <a:off x="651885" y="5862257"/>
            <a:ext cx="2083911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Efficiency</a:t>
            </a:r>
          </a:p>
          <a:p>
            <a:r>
              <a:rPr sz="800" kern="0" dirty="0">
                <a:solidFill>
                  <a:srgbClr val="000000"/>
                </a:solidFill>
              </a:rPr>
              <a:t>Equipment: Series 2 blowers</a:t>
            </a:r>
          </a:p>
          <a:p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sz="800" kern="0" dirty="0" smtClean="0">
                <a:solidFill>
                  <a:srgbClr val="000000"/>
                </a:solidFill>
              </a:rPr>
              <a:t>951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859578" y="5846949"/>
            <a:ext cx="57859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SzTx/>
              <a:buFontTx/>
              <a:buNone/>
            </a:pPr>
            <a:r>
              <a:rPr lang="en-US" sz="800" dirty="0">
                <a:solidFill>
                  <a:srgbClr val="000000"/>
                </a:solidFill>
              </a:rPr>
              <a:t>Bottle drawing &amp; mold weight/drawing necessary, </a:t>
            </a:r>
            <a:r>
              <a:rPr lang="en-US" sz="800" dirty="0" smtClean="0">
                <a:solidFill>
                  <a:srgbClr val="000000"/>
                </a:solidFill>
              </a:rPr>
              <a:t>otherwise guarantee </a:t>
            </a:r>
            <a:r>
              <a:rPr lang="en-US" sz="800" dirty="0">
                <a:solidFill>
                  <a:srgbClr val="000000"/>
                </a:solidFill>
              </a:rPr>
              <a:t>on </a:t>
            </a:r>
            <a:r>
              <a:rPr lang="en-US" sz="800" dirty="0" smtClean="0">
                <a:solidFill>
                  <a:srgbClr val="000000"/>
                </a:solidFill>
              </a:rPr>
              <a:t>mechanical, </a:t>
            </a:r>
            <a:r>
              <a:rPr lang="en-US" sz="800" dirty="0">
                <a:solidFill>
                  <a:srgbClr val="000000"/>
                </a:solidFill>
              </a:rPr>
              <a:t>not on </a:t>
            </a:r>
            <a:r>
              <a:rPr lang="en-US" sz="800" dirty="0" smtClean="0">
                <a:solidFill>
                  <a:srgbClr val="000000"/>
                </a:solidFill>
              </a:rPr>
              <a:t>process. Can </a:t>
            </a:r>
            <a:r>
              <a:rPr lang="en-US" sz="800" dirty="0">
                <a:solidFill>
                  <a:srgbClr val="000000"/>
                </a:solidFill>
              </a:rPr>
              <a:t>not be fitted on CHP machines and machines with square GUPM</a:t>
            </a:r>
            <a:endParaRPr lang="en-GB" altLang="fr-FR" sz="800" dirty="0">
              <a:solidFill>
                <a:srgbClr val="000000"/>
              </a:solidFill>
            </a:endParaRPr>
          </a:p>
        </p:txBody>
      </p:sp>
      <p:pic>
        <p:nvPicPr>
          <p:cNvPr id="49" name="Picture 19" descr="fond de moule bis"/>
          <p:cNvPicPr>
            <a:picLocks noChangeAspect="1" noChangeArrowheads="1"/>
          </p:cNvPicPr>
          <p:nvPr/>
        </p:nvPicPr>
        <p:blipFill>
          <a:blip r:embed="rId9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8" y="2270901"/>
            <a:ext cx="615600" cy="4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4353508" y="2865902"/>
            <a:ext cx="13656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45000"/>
              </a:spcBef>
              <a:buSzPct val="55000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SzPct val="55000"/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5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r>
              <a:rPr lang="en-US" altLang="fr-FR" sz="1100" kern="0" dirty="0">
                <a:solidFill>
                  <a:srgbClr val="000000"/>
                </a:solidFill>
              </a:rPr>
              <a:t>Base </a:t>
            </a:r>
            <a:r>
              <a:rPr lang="en-US" altLang="fr-FR" sz="1100" kern="0" dirty="0" err="1">
                <a:solidFill>
                  <a:srgbClr val="000000"/>
                </a:solidFill>
              </a:rPr>
              <a:t>mould</a:t>
            </a:r>
            <a:r>
              <a:rPr lang="en-US" altLang="fr-FR" sz="1100" kern="0" dirty="0">
                <a:solidFill>
                  <a:srgbClr val="000000"/>
                </a:solidFill>
              </a:rPr>
              <a:t> raising cam</a:t>
            </a:r>
          </a:p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r>
              <a:rPr lang="en-US" altLang="fr-FR" sz="1100" kern="0" dirty="0" err="1">
                <a:solidFill>
                  <a:srgbClr val="000000"/>
                </a:solidFill>
              </a:rPr>
              <a:t>Mould</a:t>
            </a:r>
            <a:r>
              <a:rPr lang="en-US" altLang="fr-FR" sz="1100" kern="0" dirty="0">
                <a:solidFill>
                  <a:srgbClr val="000000"/>
                </a:solidFill>
              </a:rPr>
              <a:t> locking cam</a:t>
            </a:r>
            <a:endParaRPr lang="en-GB" altLang="fr-FR" sz="1100" kern="0" dirty="0">
              <a:solidFill>
                <a:srgbClr val="000000"/>
              </a:solidFill>
            </a:endParaRPr>
          </a:p>
          <a:p>
            <a:pPr marL="136525" indent="-136525" eaLnBrk="1" hangingPunct="1">
              <a:spcBef>
                <a:spcPts val="0"/>
              </a:spcBef>
              <a:buClr>
                <a:srgbClr val="E64B00"/>
              </a:buClr>
              <a:buSzTx/>
              <a:buFont typeface="Wingdings" pitchFamily="2" charset="2"/>
              <a:buChar char="§"/>
              <a:defRPr/>
            </a:pPr>
            <a:endParaRPr lang="en-GB" altLang="fr-FR" sz="1100" kern="0" dirty="0">
              <a:solidFill>
                <a:srgbClr val="000000"/>
              </a:solidFill>
            </a:endParaRPr>
          </a:p>
        </p:txBody>
      </p:sp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10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9" y="3780913"/>
            <a:ext cx="615600" cy="57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0" descr="bras de transfert"/>
          <p:cNvPicPr>
            <a:picLocks noChangeAspect="1" noChangeArrowheads="1"/>
          </p:cNvPicPr>
          <p:nvPr/>
        </p:nvPicPr>
        <p:blipFill>
          <a:blip r:embed="rId11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8" y="4459770"/>
            <a:ext cx="612000" cy="3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1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246</Words>
  <Application>Microsoft Office PowerPoint</Application>
  <PresentationFormat>Affichage à l'écran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4_Sidel Template 2013</vt:lpstr>
      <vt:lpstr>think-cell Folie</vt:lpstr>
      <vt:lpstr>Reach 1,600 bottles per hour per mould (bphpm)</vt:lpstr>
      <vt:lpstr>Reach 1,600 bottles per hour per mould (bphpm)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 1,800 bottles per hour per mould (bphpm)</dc:title>
  <dc:creator>Gouriou, Lydie</dc:creator>
  <cp:lastModifiedBy>Gouriou, Lydie</cp:lastModifiedBy>
  <cp:revision>4</cp:revision>
  <dcterms:created xsi:type="dcterms:W3CDTF">2014-07-15T08:12:58Z</dcterms:created>
  <dcterms:modified xsi:type="dcterms:W3CDTF">2014-07-15T08:42:34Z</dcterms:modified>
</cp:coreProperties>
</file>