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8331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3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7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7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49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9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1456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20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0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265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5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8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7961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33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13672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07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09090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101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85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003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01983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Plantilla Sidel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July 2014</a:t>
            </a:fld>
            <a:r>
              <a:rPr lang="en-GB" smtClean="0">
                <a:solidFill>
                  <a:srgbClr val="7F7F7F"/>
                </a:solidFill>
              </a:rPr>
              <a:t> Confidencial</a:t>
            </a:r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Página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31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487964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8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410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s-ES" dirty="0" smtClean="0"/>
              <a:t>Aumente </a:t>
            </a:r>
            <a:r>
              <a:rPr lang="es-ES" dirty="0"/>
              <a:t>la producción de su equipo actual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s-ES" dirty="0" smtClean="0"/>
              <a:t>Kit </a:t>
            </a:r>
            <a:r>
              <a:rPr lang="es-ES" dirty="0"/>
              <a:t>de aceleración de la velocidad a 1.600 b./h/m.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Valor: </a:t>
            </a:r>
            <a:r>
              <a:rPr sz="800" kern="0" dirty="0" err="1">
                <a:solidFill>
                  <a:srgbClr val="000000"/>
                </a:solidFill>
              </a:rPr>
              <a:t>Eficiencia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Equipo: </a:t>
            </a:r>
            <a:r>
              <a:rPr sz="800" kern="0" dirty="0" err="1">
                <a:solidFill>
                  <a:srgbClr val="000000"/>
                </a:solidFill>
              </a:rPr>
              <a:t>Sopladoras</a:t>
            </a:r>
            <a:r>
              <a:rPr sz="800" kern="0" dirty="0">
                <a:solidFill>
                  <a:srgbClr val="000000"/>
                </a:solidFill>
              </a:rPr>
              <a:t> </a:t>
            </a:r>
            <a:r>
              <a:rPr sz="800" kern="0" dirty="0">
                <a:solidFill>
                  <a:srgbClr val="000000"/>
                </a:solidFill>
              </a:rPr>
              <a:t>Series </a:t>
            </a:r>
            <a:r>
              <a:rPr sz="800" kern="0" dirty="0" smtClean="0">
                <a:solidFill>
                  <a:srgbClr val="000000"/>
                </a:solidFill>
              </a:rPr>
              <a:t>2 (</a:t>
            </a:r>
            <a:r>
              <a:rPr lang="pl-PL" sz="800" kern="0" dirty="0">
                <a:solidFill>
                  <a:srgbClr val="000000"/>
                </a:solidFill>
              </a:rPr>
              <a:t>PM &lt; 5500 - MM &lt; 5500 - GM &lt; </a:t>
            </a:r>
            <a:r>
              <a:rPr lang="pl-PL" sz="800" kern="0" dirty="0" smtClean="0">
                <a:solidFill>
                  <a:srgbClr val="000000"/>
                </a:solidFill>
              </a:rPr>
              <a:t>5700</a:t>
            </a:r>
            <a:r>
              <a:rPr sz="800" kern="0" dirty="0" smtClean="0">
                <a:solidFill>
                  <a:srgbClr val="000000"/>
                </a:solidFill>
              </a:rPr>
              <a:t>)</a:t>
            </a:r>
            <a:endParaRPr lang="es-ES"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Código de catálogo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smtClean="0">
                <a:solidFill>
                  <a:srgbClr val="000000"/>
                </a:solidFill>
              </a:rPr>
              <a:t>951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68165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Incremente su capacidad de producción mediante una inversión limitada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Como en el caso del kit de aceleración de 1.530 b./h/m., la velocidad indicada es una velocidad mecánica máxima, válida únicamente para los procesos estándares (ni HR, ni </a:t>
                      </a:r>
                      <a:r>
                        <a:rPr kumimoji="0" lang="es-E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Refill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ni PH) y prevista para máquinas con GUPM cilíndricas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Para esta actualización se deberá prever una visita de diagnóstico, seguida de una renovación, ya que únicamente podrá llevarse a cabo si la máquina ha recuperado sus condiciones originales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8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1129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Aumente la producción de su equipo actual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677108"/>
          </a:xfrm>
        </p:spPr>
        <p:txBody>
          <a:bodyPr vert="horz" lIns="0" tIns="0" rIns="0" bIns="0" rtlCol="0">
            <a:spAutoFit/>
          </a:bodyPr>
          <a:lstStyle/>
          <a:p>
            <a:r>
              <a:rPr lang="es-ES" dirty="0"/>
              <a:t>Kit de aceleración de la velocidad a 1.600 b./h/m.</a:t>
            </a:r>
          </a:p>
          <a:p>
            <a:endParaRPr lang="en-GB" dirty="0"/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05322"/>
              </p:ext>
            </p:extLst>
          </p:nvPr>
        </p:nvGraphicFramePr>
        <p:xfrm>
          <a:off x="651885" y="1743075"/>
          <a:ext cx="7995726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66822"/>
                <a:gridCol w="3853614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DESCRIPCIÓN – PRINCIPALES CAMBIOS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424314" y="2270900"/>
            <a:ext cx="172420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 err="1">
                <a:solidFill>
                  <a:srgbClr val="000000"/>
                </a:solidFill>
              </a:rPr>
              <a:t>Soporte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fondo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 smtClean="0">
                <a:solidFill>
                  <a:srgbClr val="000000"/>
                </a:solidFill>
              </a:rPr>
              <a:t>molde</a:t>
            </a:r>
            <a:endParaRPr lang="en-GB" altLang="fr-FR" sz="1100" kern="0" dirty="0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24314" y="2820074"/>
            <a:ext cx="172420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</a:lstStyle>
          <a:p>
            <a:pPr marL="136525" indent="-136525">
              <a:spcBef>
                <a:spcPts val="0"/>
              </a:spcBef>
              <a:defRPr/>
            </a:pPr>
            <a:r>
              <a:rPr lang="en-US" altLang="fr-FR" sz="1100" dirty="0"/>
              <a:t> Leva de </a:t>
            </a:r>
            <a:r>
              <a:rPr lang="en-US" altLang="fr-FR" sz="1100" dirty="0" err="1"/>
              <a:t>alargamiento</a:t>
            </a:r>
            <a:endParaRPr lang="en-US" altLang="fr-FR" sz="1100" dirty="0"/>
          </a:p>
          <a:p>
            <a:pPr marL="136525" indent="-136525">
              <a:spcBef>
                <a:spcPts val="0"/>
              </a:spcBef>
              <a:defRPr/>
            </a:pPr>
            <a:r>
              <a:rPr lang="en-US" altLang="fr-FR" sz="1100" dirty="0"/>
              <a:t> Leva de </a:t>
            </a:r>
            <a:r>
              <a:rPr lang="en-US" altLang="fr-FR" sz="1100" dirty="0" err="1"/>
              <a:t>transferencia</a:t>
            </a:r>
            <a:r>
              <a:rPr lang="en-US" altLang="fr-FR" sz="1100" dirty="0"/>
              <a:t> de </a:t>
            </a:r>
            <a:r>
              <a:rPr lang="en-US" altLang="fr-FR" sz="1100" dirty="0" err="1"/>
              <a:t>preformas</a:t>
            </a:r>
            <a:r>
              <a:rPr lang="en-US" altLang="fr-FR" sz="1100" dirty="0"/>
              <a:t> y </a:t>
            </a:r>
            <a:r>
              <a:rPr lang="en-US" altLang="fr-FR" sz="1100" dirty="0" err="1"/>
              <a:t>botellas</a:t>
            </a:r>
            <a:endParaRPr lang="en-US" altLang="fr-FR" sz="1100" dirty="0"/>
          </a:p>
          <a:p>
            <a:pPr marL="136525" indent="-136525">
              <a:spcBef>
                <a:spcPts val="0"/>
              </a:spcBef>
              <a:defRPr/>
            </a:pPr>
            <a:r>
              <a:rPr lang="en-US" altLang="fr-FR" sz="1100" dirty="0"/>
              <a:t> Leva de </a:t>
            </a:r>
            <a:r>
              <a:rPr lang="en-US" altLang="fr-FR" sz="1100" dirty="0" err="1"/>
              <a:t>apertura</a:t>
            </a:r>
            <a:r>
              <a:rPr lang="en-US" altLang="fr-FR" sz="1100" dirty="0"/>
              <a:t>/</a:t>
            </a:r>
            <a:r>
              <a:rPr lang="en-US" altLang="fr-FR" sz="1100" dirty="0" err="1"/>
              <a:t>cierre</a:t>
            </a:r>
            <a:r>
              <a:rPr lang="en-US" altLang="fr-FR" sz="1100" dirty="0"/>
              <a:t> </a:t>
            </a:r>
            <a:r>
              <a:rPr lang="en-US" altLang="fr-FR" sz="1100" dirty="0" err="1" smtClean="0"/>
              <a:t>molde</a:t>
            </a:r>
            <a:endParaRPr lang="en-US" altLang="fr-FR" sz="11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24314" y="3866516"/>
            <a:ext cx="172420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marL="136525" indent="-136525"/>
            <a:r>
              <a:rPr lang="en-GB" altLang="fr-FR" sz="1100" dirty="0" err="1" smtClean="0"/>
              <a:t>Eprom</a:t>
            </a:r>
            <a:endParaRPr lang="en-GB" altLang="fr-FR" sz="11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24314" y="4441366"/>
            <a:ext cx="1931662" cy="1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marL="136525" indent="-136525">
              <a:lnSpc>
                <a:spcPct val="95000"/>
              </a:lnSpc>
            </a:pPr>
            <a:r>
              <a:rPr lang="en-GB" altLang="fr-FR" sz="1100" dirty="0" err="1"/>
              <a:t>Brazos</a:t>
            </a:r>
            <a:r>
              <a:rPr lang="en-GB" altLang="fr-FR" sz="1100" dirty="0"/>
              <a:t> de </a:t>
            </a:r>
            <a:r>
              <a:rPr lang="en-GB" altLang="fr-FR" sz="1100" dirty="0" err="1"/>
              <a:t>transferencia</a:t>
            </a:r>
            <a:r>
              <a:rPr lang="en-GB" altLang="fr-FR" sz="1100" dirty="0"/>
              <a:t> </a:t>
            </a:r>
          </a:p>
        </p:txBody>
      </p:sp>
      <p:pic>
        <p:nvPicPr>
          <p:cNvPr id="22" name="Picture 27" descr="came étirage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9401" r="14715"/>
          <a:stretch/>
        </p:blipFill>
        <p:spPr bwMode="auto">
          <a:xfrm>
            <a:off x="801518" y="2800000"/>
            <a:ext cx="617152" cy="4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49536" y="2820074"/>
            <a:ext cx="9000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</a:lstStyle>
          <a:p>
            <a:pPr algn="l"/>
            <a:r>
              <a:rPr lang="en-GB" altLang="fr-FR" sz="1200" dirty="0" err="1" smtClean="0">
                <a:latin typeface="Arial"/>
              </a:rPr>
              <a:t>Levas</a:t>
            </a:r>
            <a:endParaRPr lang="en-GB" altLang="fr-FR" sz="1200" dirty="0">
              <a:latin typeface="Arial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549536" y="3866516"/>
            <a:ext cx="92613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algn="l"/>
            <a:r>
              <a:rPr lang="en-GB" altLang="fr-FR" sz="1200" dirty="0" smtClean="0">
                <a:latin typeface="Arial"/>
              </a:rPr>
              <a:t>PLC</a:t>
            </a:r>
            <a:endParaRPr lang="en-GB" altLang="fr-FR" sz="1200" dirty="0">
              <a:latin typeface="Arial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549536" y="4441366"/>
            <a:ext cx="9052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algn="l"/>
            <a:r>
              <a:rPr lang="en-GB" altLang="fr-FR" sz="1200" dirty="0" err="1" smtClean="0">
                <a:latin typeface="Arial"/>
              </a:rPr>
              <a:t>Cinemática</a:t>
            </a:r>
            <a:endParaRPr lang="en-GB" altLang="fr-FR" sz="1200" dirty="0">
              <a:latin typeface="Arial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49536" y="2270900"/>
            <a:ext cx="9000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GB" altLang="fr-FR" sz="1200" b="1" kern="0" dirty="0" err="1" smtClean="0">
                <a:solidFill>
                  <a:srgbClr val="000000"/>
                </a:solidFill>
                <a:latin typeface="Arial"/>
              </a:rPr>
              <a:t>Molde</a:t>
            </a:r>
            <a:endParaRPr lang="en-GB" altLang="fr-FR" sz="1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355976" y="2270900"/>
            <a:ext cx="13656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 err="1">
                <a:solidFill>
                  <a:srgbClr val="000000"/>
                </a:solidFill>
              </a:rPr>
              <a:t>Arandela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desgaste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molde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específica</a:t>
            </a:r>
            <a:endParaRPr lang="en-GB" altLang="fr-FR" sz="1100" kern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buClr>
                <a:srgbClr val="E64B00"/>
              </a:buClr>
              <a:buSzTx/>
              <a:buNone/>
              <a:defRPr/>
            </a:pPr>
            <a:endParaRPr lang="en-GB" altLang="fr-FR" sz="1100" kern="0" dirty="0">
              <a:solidFill>
                <a:srgbClr val="000000"/>
              </a:solidFill>
            </a:endParaRPr>
          </a:p>
        </p:txBody>
      </p:sp>
      <p:grpSp>
        <p:nvGrpSpPr>
          <p:cNvPr id="39" name="Gruppieren 4"/>
          <p:cNvGrpSpPr/>
          <p:nvPr/>
        </p:nvGrpSpPr>
        <p:grpSpPr>
          <a:xfrm>
            <a:off x="1549535" y="2735476"/>
            <a:ext cx="3680951" cy="1624739"/>
            <a:chOff x="1549536" y="3002973"/>
            <a:chExt cx="3578724" cy="1624739"/>
          </a:xfrm>
        </p:grpSpPr>
        <p:cxnSp>
          <p:nvCxnSpPr>
            <p:cNvPr id="40" name="Gerade Verbindung 72"/>
            <p:cNvCxnSpPr/>
            <p:nvPr/>
          </p:nvCxnSpPr>
          <p:spPr>
            <a:xfrm>
              <a:off x="1549536" y="3002973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4"/>
            <p:cNvCxnSpPr/>
            <p:nvPr/>
          </p:nvCxnSpPr>
          <p:spPr>
            <a:xfrm>
              <a:off x="1549536" y="4061175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75"/>
            <p:cNvCxnSpPr/>
            <p:nvPr/>
          </p:nvCxnSpPr>
          <p:spPr>
            <a:xfrm>
              <a:off x="1549536" y="4627712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2"/>
          <p:cNvSpPr txBox="1">
            <a:spLocks/>
          </p:cNvSpPr>
          <p:nvPr/>
        </p:nvSpPr>
        <p:spPr>
          <a:xfrm>
            <a:off x="651885" y="5862257"/>
            <a:ext cx="7952563" cy="566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800" kern="0" dirty="0" err="1" smtClean="0">
                <a:solidFill>
                  <a:srgbClr val="000000"/>
                </a:solidFill>
              </a:rPr>
              <a:t>Valor</a:t>
            </a:r>
            <a:r>
              <a:rPr lang="fr-FR" sz="800" kern="0" dirty="0">
                <a:solidFill>
                  <a:srgbClr val="000000"/>
                </a:solidFill>
              </a:rPr>
              <a:t>: </a:t>
            </a:r>
            <a:r>
              <a:rPr lang="fr-FR" sz="800" kern="0" dirty="0" err="1">
                <a:solidFill>
                  <a:srgbClr val="000000"/>
                </a:solidFill>
              </a:rPr>
              <a:t>Eficiencia</a:t>
            </a:r>
            <a:endParaRPr lang="fr-FR" sz="800" kern="0" dirty="0">
              <a:solidFill>
                <a:srgbClr val="000000"/>
              </a:solidFill>
            </a:endParaRPr>
          </a:p>
          <a:p>
            <a:r>
              <a:rPr lang="fr-FR" sz="800" kern="0" dirty="0" err="1">
                <a:solidFill>
                  <a:srgbClr val="000000"/>
                </a:solidFill>
              </a:rPr>
              <a:t>Equipo</a:t>
            </a:r>
            <a:r>
              <a:rPr lang="fr-FR" sz="800" kern="0" dirty="0">
                <a:solidFill>
                  <a:srgbClr val="000000"/>
                </a:solidFill>
              </a:rPr>
              <a:t>: </a:t>
            </a:r>
            <a:r>
              <a:rPr lang="fr-FR" sz="800" kern="0" dirty="0" err="1">
                <a:solidFill>
                  <a:srgbClr val="000000"/>
                </a:solidFill>
              </a:rPr>
              <a:t>Sopladoras</a:t>
            </a:r>
            <a:r>
              <a:rPr lang="fr-FR" sz="800" kern="0" dirty="0">
                <a:solidFill>
                  <a:srgbClr val="000000"/>
                </a:solidFill>
              </a:rPr>
              <a:t> </a:t>
            </a:r>
            <a:r>
              <a:rPr lang="fr-FR" sz="800" kern="0" dirty="0" err="1">
                <a:solidFill>
                  <a:srgbClr val="000000"/>
                </a:solidFill>
              </a:rPr>
              <a:t>Series</a:t>
            </a:r>
            <a:r>
              <a:rPr lang="fr-FR" sz="800" kern="0" dirty="0">
                <a:solidFill>
                  <a:srgbClr val="000000"/>
                </a:solidFill>
              </a:rPr>
              <a:t> </a:t>
            </a:r>
            <a:r>
              <a:rPr lang="fr-FR" sz="800" kern="0" dirty="0" smtClean="0">
                <a:solidFill>
                  <a:srgbClr val="000000"/>
                </a:solidFill>
              </a:rPr>
              <a:t>2  </a:t>
            </a:r>
            <a:r>
              <a:rPr lang="pl-PL" sz="800" kern="0" dirty="0">
                <a:solidFill>
                  <a:srgbClr val="000000"/>
                </a:solidFill>
              </a:rPr>
              <a:t>(PM &lt; 5500 - MM &lt; 5500 - GM &lt; 5700</a:t>
            </a:r>
            <a:r>
              <a:rPr lang="pl-PL" sz="800" kern="0" dirty="0" smtClean="0">
                <a:solidFill>
                  <a:srgbClr val="000000"/>
                </a:solidFill>
              </a:rPr>
              <a:t>)</a:t>
            </a:r>
            <a:r>
              <a:rPr lang="fr-FR" sz="800" kern="0" dirty="0" smtClean="0">
                <a:solidFill>
                  <a:srgbClr val="000000"/>
                </a:solidFill>
              </a:rPr>
              <a:t> </a:t>
            </a:r>
            <a:endParaRPr lang="fr-FR" sz="800" kern="0" dirty="0">
              <a:solidFill>
                <a:srgbClr val="000000"/>
              </a:solidFill>
            </a:endParaRPr>
          </a:p>
          <a:p>
            <a:r>
              <a:rPr lang="fr-FR" sz="800" kern="0" dirty="0" err="1">
                <a:solidFill>
                  <a:srgbClr val="000000"/>
                </a:solidFill>
              </a:rPr>
              <a:t>Código</a:t>
            </a:r>
            <a:r>
              <a:rPr lang="fr-FR" sz="800" kern="0" dirty="0">
                <a:solidFill>
                  <a:srgbClr val="000000"/>
                </a:solidFill>
              </a:rPr>
              <a:t> de </a:t>
            </a:r>
            <a:r>
              <a:rPr lang="fr-FR" sz="800" kern="0" dirty="0" err="1">
                <a:solidFill>
                  <a:srgbClr val="000000"/>
                </a:solidFill>
              </a:rPr>
              <a:t>catálogo</a:t>
            </a:r>
            <a:r>
              <a:rPr lang="fr-FR" sz="800" kern="0" dirty="0">
                <a:solidFill>
                  <a:srgbClr val="000000"/>
                </a:solidFill>
              </a:rPr>
              <a:t>: 951</a:t>
            </a:r>
          </a:p>
          <a:p>
            <a:endParaRPr sz="800" kern="0" dirty="0">
              <a:solidFill>
                <a:srgbClr val="000000"/>
              </a:solidFill>
            </a:endParaRPr>
          </a:p>
        </p:txBody>
      </p:sp>
      <p:pic>
        <p:nvPicPr>
          <p:cNvPr id="49" name="Picture 19" descr="fond de moule bis"/>
          <p:cNvPicPr>
            <a:picLocks noChangeAspect="1" noChangeArrowheads="1"/>
          </p:cNvPicPr>
          <p:nvPr/>
        </p:nvPicPr>
        <p:blipFill>
          <a:blip r:embed="rId9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" y="2270901"/>
            <a:ext cx="615600" cy="4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353508" y="2865902"/>
            <a:ext cx="136565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>
                <a:solidFill>
                  <a:srgbClr val="000000"/>
                </a:solidFill>
              </a:rPr>
              <a:t> Leva de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levantamiento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fondo</a:t>
            </a:r>
            <a:r>
              <a:rPr lang="en-GB" altLang="fr-FR" sz="1100" kern="0" dirty="0">
                <a:solidFill>
                  <a:srgbClr val="000000"/>
                </a:solidFill>
              </a:rPr>
              <a:t>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molde</a:t>
            </a:r>
            <a:endParaRPr lang="en-GB" altLang="fr-FR" sz="1100" kern="0" dirty="0">
              <a:solidFill>
                <a:srgbClr val="000000"/>
              </a:solidFill>
            </a:endParaRPr>
          </a:p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>
                <a:solidFill>
                  <a:srgbClr val="000000"/>
                </a:solidFill>
              </a:rPr>
              <a:t> Leva de </a:t>
            </a:r>
            <a:r>
              <a:rPr lang="en-GB" altLang="fr-FR" sz="1100" kern="0" dirty="0" err="1">
                <a:solidFill>
                  <a:srgbClr val="000000"/>
                </a:solidFill>
              </a:rPr>
              <a:t>bloqueo</a:t>
            </a:r>
            <a:r>
              <a:rPr lang="en-GB" altLang="fr-FR" sz="1100" kern="0" dirty="0">
                <a:solidFill>
                  <a:srgbClr val="000000"/>
                </a:solidFill>
              </a:rPr>
              <a:t> del </a:t>
            </a:r>
            <a:r>
              <a:rPr lang="en-GB" altLang="fr-FR" sz="1100" kern="0" dirty="0" err="1" smtClean="0">
                <a:solidFill>
                  <a:srgbClr val="000000"/>
                </a:solidFill>
              </a:rPr>
              <a:t>molde</a:t>
            </a:r>
            <a:endParaRPr lang="en-GB" altLang="fr-FR" sz="1100" kern="0" dirty="0">
              <a:solidFill>
                <a:srgbClr val="000000"/>
              </a:solidFill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1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9" y="3780913"/>
            <a:ext cx="615600" cy="57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0" descr="bras de transfert"/>
          <p:cNvPicPr>
            <a:picLocks noChangeAspect="1" noChangeArrowheads="1"/>
          </p:cNvPicPr>
          <p:nvPr/>
        </p:nvPicPr>
        <p:blipFill>
          <a:blip r:embed="rId11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" y="4459770"/>
            <a:ext cx="612000" cy="3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228</Words>
  <Application>Microsoft Office PowerPoint</Application>
  <PresentationFormat>Affichage à l'écran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Sidel Template 2013</vt:lpstr>
      <vt:lpstr>4_Sidel Template 2013</vt:lpstr>
      <vt:lpstr>think-cell Folie</vt:lpstr>
      <vt:lpstr>Aumente la producción de su equipo actual  </vt:lpstr>
      <vt:lpstr>Aumente la producción de su equipo actual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 distribución de los esfuerzos de cierre  </dc:title>
  <dc:creator>Gouriou, Lydie</dc:creator>
  <cp:lastModifiedBy>Gouriou, Lydie</cp:lastModifiedBy>
  <cp:revision>3</cp:revision>
  <dcterms:created xsi:type="dcterms:W3CDTF">2014-07-16T12:29:50Z</dcterms:created>
  <dcterms:modified xsi:type="dcterms:W3CDTF">2014-07-16T12:48:18Z</dcterms:modified>
</cp:coreProperties>
</file>