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28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28" y="598173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30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447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30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15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5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15" y="102555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0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30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2" y="638178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5" y="652624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35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28" y="598173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21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28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229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97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28" y="598173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21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28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449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2" y="638178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5" y="652624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53" y="6626255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14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55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15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98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2856" y="1353539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dirty="0"/>
              <a:t>“Hot Ring”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GB" dirty="0">
                <a:solidFill>
                  <a:srgbClr val="000000"/>
                </a:solidFill>
              </a:rPr>
              <a:t>Value: Product quality</a:t>
            </a:r>
          </a:p>
          <a:p>
            <a:r>
              <a:rPr lang="en-GB" dirty="0">
                <a:solidFill>
                  <a:srgbClr val="000000"/>
                </a:solidFill>
              </a:rPr>
              <a:t>Equipment: </a:t>
            </a:r>
            <a:r>
              <a:rPr lang="en-GB" dirty="0" err="1">
                <a:solidFill>
                  <a:srgbClr val="000000"/>
                </a:solidFill>
              </a:rPr>
              <a:t>Pama</a:t>
            </a:r>
            <a:r>
              <a:rPr lang="en-GB" dirty="0">
                <a:solidFill>
                  <a:srgbClr val="000000"/>
                </a:solidFill>
              </a:rPr>
              <a:t> R, DR, </a:t>
            </a:r>
            <a:r>
              <a:rPr lang="en-GB" dirty="0" smtClean="0">
                <a:solidFill>
                  <a:srgbClr val="000000"/>
                </a:solidFill>
              </a:rPr>
              <a:t>DRDs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Catalogue </a:t>
            </a:r>
            <a:r>
              <a:rPr lang="en-GB" dirty="0">
                <a:solidFill>
                  <a:srgbClr val="000000"/>
                </a:solidFill>
              </a:rPr>
              <a:t>code: </a:t>
            </a:r>
            <a:r>
              <a:rPr lang="en-GB" dirty="0" smtClean="0">
                <a:solidFill>
                  <a:srgbClr val="000000"/>
                </a:solidFill>
              </a:rPr>
              <a:t>P013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30" y="1273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0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17261"/>
              </p:ext>
            </p:extLst>
          </p:nvPr>
        </p:nvGraphicFramePr>
        <p:xfrm>
          <a:off x="651885" y="174310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external heat exchanger for all spraying zones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steam inlet</a:t>
                      </a:r>
                    </a:p>
                    <a:p>
                      <a:pPr marL="623888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0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modulating valve</a:t>
                      </a:r>
                    </a:p>
                    <a:p>
                      <a:pPr marL="623888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0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condensate discharge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Hot water at low pressure inside the “hot ring”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Optimized steam consumption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heating system performance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Precise control of the process temperature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lang="en-US" altLang="de-DE" sz="1000" b="0" noProof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pump working continuously to create a “closed circuit” with hot water always at 80°C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external heat exchanger keeps the water hot in the circuit: </a:t>
                      </a:r>
                    </a:p>
                    <a:p>
                      <a:pPr marL="623888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modulating valve</a:t>
                      </a:r>
                    </a:p>
                    <a:p>
                      <a:pPr marL="623888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condensate discharge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modulating valve is included in each tank to inlet hot water and to heat the spraying zone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“hot ring” is thermally insulated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external heat exchanger for all spraying zones</a:t>
            </a:r>
            <a:br>
              <a:rPr lang="en-US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976" y="4170634"/>
            <a:ext cx="2893836" cy="14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1 external heat exchanger for all spraying zones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reduced water consumption</dc:title>
  <dc:creator>De Chanteloup, Barbara</dc:creator>
  <cp:lastModifiedBy>De Chanteloup, Barbara</cp:lastModifiedBy>
  <cp:revision>2</cp:revision>
  <dcterms:created xsi:type="dcterms:W3CDTF">2014-08-14T07:33:19Z</dcterms:created>
  <dcterms:modified xsi:type="dcterms:W3CDTF">2014-08-14T07:37:18Z</dcterms:modified>
</cp:coreProperties>
</file>