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sz="1800">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sz="1800">
                <a:solidFill>
                  <a:srgbClr val="000000"/>
                </a:solidFill>
              </a:endParaRPr>
            </a:p>
          </p:txBody>
        </p:sp>
      </p:grpSp>
      <p:sp>
        <p:nvSpPr>
          <p:cNvPr id="25" name="Title 1"/>
          <p:cNvSpPr>
            <a:spLocks/>
          </p:cNvSpPr>
          <p:nvPr userDrawn="1"/>
        </p:nvSpPr>
        <p:spPr bwMode="gray">
          <a:xfrm>
            <a:off x="650875" y="6388200"/>
            <a:ext cx="33021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4" y="5981702"/>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0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1" y="769940"/>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smtClean="0"/>
              <a:t>Click to edit master title style</a:t>
            </a:r>
            <a:endParaRPr lang="en-GB" noProof="0" dirty="0" smtClean="0"/>
          </a:p>
        </p:txBody>
      </p:sp>
      <p:sp>
        <p:nvSpPr>
          <p:cNvPr id="16" name="Rectangle 3"/>
          <p:cNvSpPr>
            <a:spLocks noGrp="1" noChangeArrowheads="1"/>
          </p:cNvSpPr>
          <p:nvPr>
            <p:ph type="subTitle" idx="1"/>
          </p:nvPr>
        </p:nvSpPr>
        <p:spPr bwMode="gray">
          <a:xfrm>
            <a:off x="650876" y="2327277"/>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smtClean="0"/>
              <a:t>Formatvorlage</a:t>
            </a:r>
            <a:r>
              <a:rPr lang="en-GB" noProof="0" dirty="0" smtClean="0"/>
              <a:t> des </a:t>
            </a:r>
            <a:r>
              <a:rPr lang="en-GB" noProof="0" dirty="0" err="1" smtClean="0"/>
              <a:t>Untertitelmasters</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p:txBody>
      </p:sp>
    </p:spTree>
    <p:extLst>
      <p:ext uri="{BB962C8B-B14F-4D97-AF65-F5344CB8AC3E}">
        <p14:creationId xmlns:p14="http://schemas.microsoft.com/office/powerpoint/2010/main" val="7556417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smtClean="0"/>
              <a:t>Click to edit master title style</a:t>
            </a:r>
            <a:endParaRPr lang="en-GB" dirty="0"/>
          </a:p>
        </p:txBody>
      </p:sp>
    </p:spTree>
    <p:extLst>
      <p:ext uri="{BB962C8B-B14F-4D97-AF65-F5344CB8AC3E}">
        <p14:creationId xmlns:p14="http://schemas.microsoft.com/office/powerpoint/2010/main" val="13557115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smtClean="0"/>
              <a:t>Click to edit master title style</a:t>
            </a:r>
            <a:endParaRPr lang="en-GB" dirty="0"/>
          </a:p>
        </p:txBody>
      </p:sp>
      <p:sp>
        <p:nvSpPr>
          <p:cNvPr id="5" name="Text Placeholder 4"/>
          <p:cNvSpPr>
            <a:spLocks noGrp="1"/>
          </p:cNvSpPr>
          <p:nvPr>
            <p:ph type="body" sz="quarter" idx="10"/>
          </p:nvPr>
        </p:nvSpPr>
        <p:spPr>
          <a:xfrm>
            <a:off x="647701" y="1485900"/>
            <a:ext cx="7997825" cy="4762500"/>
          </a:xfrm>
        </p:spPr>
        <p:txBody>
          <a:bodyPr>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23447834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smtClean="0"/>
              <a:t>Click to edit master title style</a:t>
            </a:r>
            <a:endParaRPr lang="en-GB" dirty="0"/>
          </a:p>
        </p:txBody>
      </p:sp>
      <p:sp>
        <p:nvSpPr>
          <p:cNvPr id="9" name="Text Placeholder 8"/>
          <p:cNvSpPr>
            <a:spLocks noGrp="1"/>
          </p:cNvSpPr>
          <p:nvPr>
            <p:ph type="body" sz="quarter" idx="10"/>
          </p:nvPr>
        </p:nvSpPr>
        <p:spPr>
          <a:xfrm>
            <a:off x="648001" y="1025527"/>
            <a:ext cx="7997825" cy="307777"/>
          </a:xfrm>
        </p:spPr>
        <p:txBody>
          <a:bodyPr>
            <a:spAutoFit/>
          </a:bodyPr>
          <a:lstStyle/>
          <a:p>
            <a:pPr lvl="0"/>
            <a:r>
              <a:rPr lang="en-GB" dirty="0" smtClean="0"/>
              <a:t>Click to edit Master text styles</a:t>
            </a:r>
            <a:endParaRPr lang="en-GB" dirty="0"/>
          </a:p>
        </p:txBody>
      </p:sp>
    </p:spTree>
    <p:extLst>
      <p:ext uri="{BB962C8B-B14F-4D97-AF65-F5344CB8AC3E}">
        <p14:creationId xmlns:p14="http://schemas.microsoft.com/office/powerpoint/2010/main" val="20657480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07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1" y="769940"/>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smtClean="0"/>
              <a:t>Click to edit master title style</a:t>
            </a:r>
            <a:endParaRPr lang="en-GB" noProof="0" dirty="0" smtClean="0"/>
          </a:p>
        </p:txBody>
      </p:sp>
      <p:sp>
        <p:nvSpPr>
          <p:cNvPr id="16" name="Rectangle 3"/>
          <p:cNvSpPr>
            <a:spLocks noGrp="1" noChangeArrowheads="1"/>
          </p:cNvSpPr>
          <p:nvPr>
            <p:ph type="subTitle" idx="1"/>
          </p:nvPr>
        </p:nvSpPr>
        <p:spPr bwMode="gray">
          <a:xfrm>
            <a:off x="650876" y="2327277"/>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smtClean="0"/>
              <a:t>Formatvorlage des Untertitelmasters durch Klicken bearbeiten</a:t>
            </a:r>
            <a:endParaRPr lang="en-GB" noProof="0" dirty="0" smtClean="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1" y="6381752"/>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4" y="6526215"/>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solidFill>
                  <a:srgbClr val="000000"/>
                </a:solidFill>
              </a:endParaRPr>
            </a:p>
          </p:txBody>
        </p:sp>
      </p:grpSp>
    </p:spTree>
    <p:extLst>
      <p:ext uri="{BB962C8B-B14F-4D97-AF65-F5344CB8AC3E}">
        <p14:creationId xmlns:p14="http://schemas.microsoft.com/office/powerpoint/2010/main" val="18661587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sz="1800">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sz="1800">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4" y="5981702"/>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40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1" y="769940"/>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smtClean="0"/>
              <a:t>Click to edit master title style</a:t>
            </a:r>
            <a:endParaRPr lang="en-GB" noProof="0" dirty="0" smtClean="0"/>
          </a:p>
        </p:txBody>
      </p:sp>
      <p:sp>
        <p:nvSpPr>
          <p:cNvPr id="27" name="Title 1"/>
          <p:cNvSpPr>
            <a:spLocks/>
          </p:cNvSpPr>
          <p:nvPr userDrawn="1"/>
        </p:nvSpPr>
        <p:spPr bwMode="gray">
          <a:xfrm>
            <a:off x="6520107"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8200"/>
            <a:ext cx="33021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944826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87557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sz="1800">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sz="1800">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4" y="5981702"/>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1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1" y="769940"/>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smtClean="0"/>
              <a:t>Click to edit master title style</a:t>
            </a:r>
            <a:endParaRPr lang="en-GB" noProof="0" dirty="0" smtClean="0"/>
          </a:p>
        </p:txBody>
      </p:sp>
      <p:sp>
        <p:nvSpPr>
          <p:cNvPr id="27" name="Title 1"/>
          <p:cNvSpPr>
            <a:spLocks/>
          </p:cNvSpPr>
          <p:nvPr userDrawn="1"/>
        </p:nvSpPr>
        <p:spPr bwMode="gray">
          <a:xfrm>
            <a:off x="6520107"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8200"/>
            <a:ext cx="33021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966674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2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9" y="1590"/>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1" y="6381752"/>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smtClean="0"/>
              <a:t>Click to edit master title style</a:t>
            </a:r>
            <a:endParaRPr lang="en-GB" dirty="0"/>
          </a:p>
        </p:txBody>
      </p:sp>
      <p:grpSp>
        <p:nvGrpSpPr>
          <p:cNvPr id="10" name="Group 7"/>
          <p:cNvGrpSpPr>
            <a:grpSpLocks/>
          </p:cNvGrpSpPr>
          <p:nvPr/>
        </p:nvGrpSpPr>
        <p:grpSpPr bwMode="auto">
          <a:xfrm>
            <a:off x="7777164" y="6526215"/>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solidFill>
                  <a:srgbClr val="000000"/>
                </a:solidFill>
              </a:endParaRPr>
            </a:p>
          </p:txBody>
        </p:sp>
      </p:grpSp>
      <p:sp>
        <p:nvSpPr>
          <p:cNvPr id="16" name="Footer Placeholder 3"/>
          <p:cNvSpPr txBox="1">
            <a:spLocks/>
          </p:cNvSpPr>
          <p:nvPr/>
        </p:nvSpPr>
        <p:spPr>
          <a:xfrm>
            <a:off x="1341439" y="6626227"/>
            <a:ext cx="2667397"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smtClean="0">
                <a:solidFill>
                  <a:srgbClr val="7F7F7F"/>
                </a:solidFill>
              </a:rPr>
              <a:t>Sidel Template 2013, </a:t>
            </a:r>
            <a:fld id="{74360A6C-0130-475B-8B37-F39CE4E35109}" type="datetime4">
              <a:rPr lang="en-GB" sz="900" smtClean="0">
                <a:solidFill>
                  <a:srgbClr val="7F7F7F"/>
                </a:solidFill>
              </a:rPr>
              <a:pPr/>
              <a:t>11 August 2014</a:t>
            </a:fld>
            <a:r>
              <a:rPr lang="en-GB" sz="900" smtClean="0">
                <a:solidFill>
                  <a:srgbClr val="7F7F7F"/>
                </a:solidFill>
              </a:rPr>
              <a:t> – Confidential</a:t>
            </a:r>
            <a:endParaRPr lang="en-GB" sz="900" dirty="0">
              <a:solidFill>
                <a:srgbClr val="7F7F7F"/>
              </a:solidFill>
            </a:endParaRPr>
          </a:p>
        </p:txBody>
      </p:sp>
      <p:sp>
        <p:nvSpPr>
          <p:cNvPr id="17" name="Slide Number Placeholder 4"/>
          <p:cNvSpPr txBox="1">
            <a:spLocks/>
          </p:cNvSpPr>
          <p:nvPr/>
        </p:nvSpPr>
        <p:spPr>
          <a:xfrm>
            <a:off x="652780" y="6626227"/>
            <a:ext cx="508152"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smtClean="0">
                <a:solidFill>
                  <a:srgbClr val="7F7F7F"/>
                </a:solidFill>
              </a:rPr>
              <a:t>Page </a:t>
            </a:r>
            <a:fld id="{7873E190-40CF-412D-9604-1EFCEB1508B2}" type="slidenum">
              <a:rPr lang="en-GB" sz="900" smtClean="0">
                <a:solidFill>
                  <a:srgbClr val="7F7F7F"/>
                </a:solidFill>
              </a:rPr>
              <a:pPr/>
              <a:t>‹N°›</a:t>
            </a:fld>
            <a:endParaRPr lang="en-GB" sz="900" dirty="0">
              <a:solidFill>
                <a:srgbClr val="7F7F7F"/>
              </a:solidFill>
            </a:endParaRPr>
          </a:p>
        </p:txBody>
      </p:sp>
      <p:sp>
        <p:nvSpPr>
          <p:cNvPr id="4" name="Text Placeholder 3"/>
          <p:cNvSpPr>
            <a:spLocks noGrp="1"/>
          </p:cNvSpPr>
          <p:nvPr>
            <p:ph type="body" idx="1"/>
          </p:nvPr>
        </p:nvSpPr>
        <p:spPr>
          <a:xfrm>
            <a:off x="648001" y="1485900"/>
            <a:ext cx="7997525" cy="4762500"/>
          </a:xfrm>
          <a:prstGeom prst="rect">
            <a:avLst/>
          </a:prstGeom>
        </p:spPr>
        <p:txBody>
          <a:bodyPr vert="horz" lIns="0" tIns="0" rIns="0" bIns="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6213216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614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90" y="1590"/>
                        <a:ext cx="1587" cy="1587"/>
                      </a:xfrm>
                      <a:prstGeom prst="rect">
                        <a:avLst/>
                      </a:prstGeom>
                    </p:spPr>
                  </p:pic>
                </p:oleObj>
              </mc:Fallback>
            </mc:AlternateContent>
          </a:graphicData>
        </a:graphic>
      </p:graphicFrame>
      <p:graphicFrame>
        <p:nvGraphicFramePr>
          <p:cNvPr id="11" name="Group 188"/>
          <p:cNvGraphicFramePr>
            <a:graphicFrameLocks noGrp="1"/>
          </p:cNvGraphicFramePr>
          <p:nvPr>
            <p:extLst>
              <p:ext uri="{D42A27DB-BD31-4B8C-83A1-F6EECF244321}">
                <p14:modId xmlns:p14="http://schemas.microsoft.com/office/powerpoint/2010/main" val="3872444136"/>
              </p:ext>
            </p:extLst>
          </p:nvPr>
        </p:nvGraphicFramePr>
        <p:xfrm>
          <a:off x="651885" y="1743077"/>
          <a:ext cx="7997390" cy="3990181"/>
        </p:xfrm>
        <a:graphic>
          <a:graphicData uri="http://schemas.openxmlformats.org/drawingml/2006/table">
            <a:tbl>
              <a:tblPr/>
              <a:tblGrid>
                <a:gridCol w="3875290"/>
                <a:gridCol w="244900"/>
                <a:gridCol w="3877200"/>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smtClean="0">
                          <a:ln>
                            <a:noFill/>
                          </a:ln>
                          <a:solidFill>
                            <a:srgbClr val="FFFFFF"/>
                          </a:solidFill>
                          <a:effectLst/>
                          <a:uLnTx/>
                          <a:uFillTx/>
                          <a:latin typeface="+mn-lt"/>
                          <a:ea typeface="MS PGothic" pitchFamily="34" charset="-128"/>
                          <a:cs typeface="+mn-cs"/>
                        </a:rPr>
                        <a:t>VALUE AND BENEFITS</a:t>
                      </a:r>
                      <a:endParaRPr kumimoji="0" lang="en-GB" sz="1400" b="1" i="0" u="none" strike="noStrike" kern="1200" cap="none" spc="0" normalizeH="0" baseline="0" noProof="0" dirty="0">
                        <a:ln>
                          <a:noFill/>
                        </a:ln>
                        <a:solidFill>
                          <a:srgbClr val="FFFFFF"/>
                        </a:solidFill>
                        <a:effectLst/>
                        <a:uLnTx/>
                        <a:uFillTx/>
                        <a:latin typeface="+mn-lt"/>
                        <a:ea typeface="MS PGothic" pitchFamily="34" charset="-128"/>
                        <a:cs typeface="+mn-c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smtClean="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smtClean="0">
                          <a:ln>
                            <a:noFill/>
                          </a:ln>
                          <a:solidFill>
                            <a:schemeClr val="bg1"/>
                          </a:solidFill>
                          <a:effectLst/>
                          <a:latin typeface="Arial" charset="0"/>
                          <a:cs typeface="Arial" charset="0"/>
                        </a:rPr>
                        <a:t>DESCRIPTION</a:t>
                      </a:r>
                      <a:endParaRPr kumimoji="0" lang="en-GB" altLang="de-DE" sz="1400" b="0" i="0" u="none" strike="noStrike" cap="none" normalizeH="0" baseline="0" dirty="0" smtClean="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marR="0" lvl="1" indent="-182563" algn="l" defTabSz="914400" rtl="0" eaLnBrk="1" fontAlgn="base" latinLnBrk="0" hangingPunct="1">
                        <a:lnSpc>
                          <a:spcPct val="100000"/>
                        </a:lnSpc>
                        <a:spcBef>
                          <a:spcPts val="300"/>
                        </a:spcBef>
                        <a:spcAft>
                          <a:spcPts val="0"/>
                        </a:spcAft>
                        <a:buClr>
                          <a:schemeClr val="folHlink"/>
                        </a:buClr>
                        <a:buSzPct val="100000"/>
                        <a:buFont typeface="Wingdings" pitchFamily="2" charset="2"/>
                        <a:buChar char="§"/>
                        <a:tabLst>
                          <a:tab pos="2974975" algn="l"/>
                          <a:tab pos="3151188" algn="l"/>
                        </a:tabLst>
                        <a:defRPr/>
                      </a:pPr>
                      <a:r>
                        <a:rPr lang="en-US" altLang="de-DE" sz="1200" b="0" noProof="1" smtClean="0">
                          <a:solidFill>
                            <a:schemeClr val="tx1"/>
                          </a:solidFill>
                          <a:latin typeface="+mn-lt"/>
                          <a:ea typeface="+mn-ea"/>
                          <a:cs typeface="+mn-cs"/>
                        </a:rPr>
                        <a:t>Reduced maintenance</a:t>
                      </a:r>
                    </a:p>
                    <a:p>
                      <a:pPr marL="623888" marR="0" lvl="1" indent="-171450" algn="l" defTabSz="914400" rtl="0" eaLnBrk="1" fontAlgn="base" latinLnBrk="0" hangingPunct="1">
                        <a:lnSpc>
                          <a:spcPct val="100000"/>
                        </a:lnSpc>
                        <a:spcBef>
                          <a:spcPts val="300"/>
                        </a:spcBef>
                        <a:spcAft>
                          <a:spcPts val="0"/>
                        </a:spcAft>
                        <a:buClr>
                          <a:schemeClr val="folHlink"/>
                        </a:buClr>
                        <a:buSzPct val="100000"/>
                        <a:buFont typeface="Wingdings" panose="05000000000000000000" pitchFamily="2" charset="2"/>
                        <a:buChar char="§"/>
                        <a:tabLst>
                          <a:tab pos="538163" algn="l"/>
                          <a:tab pos="2974975" algn="l"/>
                          <a:tab pos="3151188" algn="l"/>
                        </a:tabLst>
                        <a:defRPr/>
                      </a:pPr>
                      <a:r>
                        <a:rPr lang="en-US" altLang="de-DE" sz="1000" b="0" noProof="1" smtClean="0">
                          <a:solidFill>
                            <a:schemeClr val="tx1"/>
                          </a:solidFill>
                          <a:latin typeface="+mn-lt"/>
                          <a:ea typeface="+mn-ea"/>
                          <a:cs typeface="+mn-cs"/>
                        </a:rPr>
                        <a:t>The fan aspirator is located at the end of the chimney. Due to the long distance from the filter and the fan, the glue particles not captured from the filter become cold along the pipe.</a:t>
                      </a:r>
                    </a:p>
                    <a:p>
                      <a:pPr marL="623888" marR="0" lvl="1" indent="-171450" algn="l" defTabSz="914400" rtl="0" eaLnBrk="1" fontAlgn="base" latinLnBrk="0" hangingPunct="1">
                        <a:lnSpc>
                          <a:spcPct val="100000"/>
                        </a:lnSpc>
                        <a:spcBef>
                          <a:spcPts val="300"/>
                        </a:spcBef>
                        <a:spcAft>
                          <a:spcPts val="0"/>
                        </a:spcAft>
                        <a:buClr>
                          <a:schemeClr val="folHlink"/>
                        </a:buClr>
                        <a:buSzPct val="100000"/>
                        <a:buFont typeface="Wingdings" panose="05000000000000000000" pitchFamily="2" charset="2"/>
                        <a:buChar char="§"/>
                        <a:tabLst>
                          <a:tab pos="538163" algn="l"/>
                          <a:tab pos="2974975" algn="l"/>
                          <a:tab pos="3151188" algn="l"/>
                        </a:tabLst>
                        <a:defRPr/>
                      </a:pPr>
                      <a:r>
                        <a:rPr lang="en-US" altLang="de-DE" sz="1000" b="0" noProof="1" smtClean="0">
                          <a:solidFill>
                            <a:schemeClr val="tx1"/>
                          </a:solidFill>
                          <a:latin typeface="+mn-lt"/>
                          <a:ea typeface="+mn-ea"/>
                          <a:cs typeface="+mn-cs"/>
                        </a:rPr>
                        <a:t>In this way the accumulation of glue particles on the fan blades is consistently reduced and the fan life is also consistently prolonged.</a:t>
                      </a: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smtClean="0">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One hood covering the glue roller</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A filter for glue particles, located under the labeling station basement, easily accessible for replacement and cleaning</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A fan aspirator placed at the end of the chimney, on the top of the labeler</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Connection pipes</a:t>
                      </a: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Title 1"/>
          <p:cNvSpPr>
            <a:spLocks noGrp="1"/>
          </p:cNvSpPr>
          <p:nvPr>
            <p:ph type="title"/>
          </p:nvPr>
        </p:nvSpPr>
        <p:spPr/>
        <p:txBody>
          <a:bodyPr/>
          <a:lstStyle/>
          <a:p>
            <a:r>
              <a:rPr lang="en-US" altLang="fr-FR" smtClean="0"/>
              <a:t>Improve </a:t>
            </a:r>
            <a:r>
              <a:rPr lang="en-US" altLang="fr-FR" dirty="0"/>
              <a:t>labeling process and reduce maintenance</a:t>
            </a:r>
            <a:br>
              <a:rPr lang="en-US" altLang="fr-FR" dirty="0"/>
            </a:br>
            <a:endParaRPr lang="en-GB" dirty="0"/>
          </a:p>
        </p:txBody>
      </p:sp>
      <p:sp>
        <p:nvSpPr>
          <p:cNvPr id="3" name="Text Placeholder 2"/>
          <p:cNvSpPr>
            <a:spLocks noGrp="1"/>
          </p:cNvSpPr>
          <p:nvPr>
            <p:ph type="body" sz="quarter" idx="10"/>
          </p:nvPr>
        </p:nvSpPr>
        <p:spPr>
          <a:xfrm>
            <a:off x="648002" y="1329272"/>
            <a:ext cx="7997825" cy="307777"/>
          </a:xfrm>
        </p:spPr>
        <p:txBody>
          <a:bodyPr vert="horz" lIns="0" tIns="0" rIns="0" bIns="0" rtlCol="0">
            <a:spAutoFit/>
          </a:bodyPr>
          <a:lstStyle/>
          <a:p>
            <a:r>
              <a:rPr lang="en-US" dirty="0"/>
              <a:t>Glue fumes extractor</a:t>
            </a:r>
            <a:endParaRPr lang="en-US" dirty="0"/>
          </a:p>
        </p:txBody>
      </p:sp>
      <p:sp>
        <p:nvSpPr>
          <p:cNvPr id="4" name="Text Placeholder 2"/>
          <p:cNvSpPr txBox="1">
            <a:spLocks/>
          </p:cNvSpPr>
          <p:nvPr/>
        </p:nvSpPr>
        <p:spPr>
          <a:xfrm>
            <a:off x="651885" y="5862257"/>
            <a:ext cx="7978774" cy="418576"/>
          </a:xfrm>
          <a:prstGeom prst="rect">
            <a:avLst/>
          </a:prstGeom>
        </p:spPr>
        <p:txBody>
          <a:bodyPr vert="horz" wrap="square" lIns="0" tIns="0" rIns="0" bIns="0" rtlCol="0">
            <a:spAutoFit/>
          </a:bodyPr>
          <a:lstStyle>
            <a:lvl1pPr indent="0" eaLnBrk="1" hangingPunct="1">
              <a:spcBef>
                <a:spcPct val="20000"/>
              </a:spcBef>
              <a:buNone/>
              <a:defRPr sz="800" kern="0"/>
            </a:lvl1pPr>
            <a:lvl2pPr marL="182563" indent="-182563" eaLnBrk="1" hangingPunct="1">
              <a:spcBef>
                <a:spcPts val="1200"/>
              </a:spcBef>
              <a:buClr>
                <a:schemeClr val="accent4"/>
              </a:buClr>
              <a:buFont typeface="Wingdings" pitchFamily="2" charset="2"/>
              <a:buChar char="§"/>
            </a:lvl2pPr>
            <a:lvl3pPr marL="357188" indent="-174625" eaLnBrk="1" hangingPunct="1">
              <a:spcBef>
                <a:spcPts val="0"/>
              </a:spcBef>
              <a:buClr>
                <a:schemeClr val="accent4"/>
              </a:buClr>
              <a:buFont typeface="Wingdings" pitchFamily="2" charset="2"/>
              <a:buChar char="§"/>
              <a:defRPr sz="1600"/>
            </a:lvl3pPr>
            <a:lvl4pPr marL="539750" indent="-182563" eaLnBrk="1" hangingPunct="1">
              <a:spcBef>
                <a:spcPts val="0"/>
              </a:spcBef>
              <a:buFont typeface="Wingdings" pitchFamily="2" charset="2"/>
              <a:buChar char="§"/>
              <a:defRPr sz="1600"/>
            </a:lvl4pPr>
            <a:lvl5pPr marL="714375" indent="-174625" eaLnBrk="1" hangingPunct="1">
              <a:spcBef>
                <a:spcPts val="0"/>
              </a:spcBef>
              <a:buFont typeface="Wingdings" pitchFamily="2" charset="2"/>
              <a:buChar char="§"/>
              <a:defRPr sz="1600"/>
            </a:lvl5pPr>
            <a:lvl6pPr marL="2514600" indent="-228600" eaLnBrk="1" hangingPunct="1">
              <a:spcBef>
                <a:spcPct val="20000"/>
              </a:spcBef>
              <a:buChar char="•"/>
              <a:defRPr sz="2000"/>
            </a:lvl6pPr>
            <a:lvl7pPr marL="2971800" indent="-228600" eaLnBrk="1" hangingPunct="1">
              <a:spcBef>
                <a:spcPct val="20000"/>
              </a:spcBef>
              <a:buChar char="•"/>
              <a:defRPr sz="2000"/>
            </a:lvl7pPr>
            <a:lvl8pPr marL="3429000" indent="-228600" eaLnBrk="1" hangingPunct="1">
              <a:spcBef>
                <a:spcPct val="20000"/>
              </a:spcBef>
              <a:buChar char="•"/>
              <a:defRPr sz="2000"/>
            </a:lvl8pPr>
            <a:lvl9pPr marL="3886200" indent="-228600" eaLnBrk="1" hangingPunct="1">
              <a:spcBef>
                <a:spcPct val="20000"/>
              </a:spcBef>
              <a:buChar char="•"/>
              <a:defRPr sz="2000"/>
            </a:lvl9pPr>
            <a:extLst/>
          </a:lstStyle>
          <a:p>
            <a:r>
              <a:rPr lang="en-GB" dirty="0">
                <a:solidFill>
                  <a:srgbClr val="000000"/>
                </a:solidFill>
              </a:rPr>
              <a:t>Value: Efficiency</a:t>
            </a:r>
          </a:p>
          <a:p>
            <a:r>
              <a:rPr lang="en-GB" dirty="0">
                <a:solidFill>
                  <a:srgbClr val="000000"/>
                </a:solidFill>
              </a:rPr>
              <a:t>Equipment: Labellers (</a:t>
            </a:r>
            <a:r>
              <a:rPr lang="en-GB" dirty="0" err="1">
                <a:solidFill>
                  <a:srgbClr val="000000"/>
                </a:solidFill>
              </a:rPr>
              <a:t>Rollquattro</a:t>
            </a:r>
            <a:r>
              <a:rPr lang="en-GB" dirty="0">
                <a:solidFill>
                  <a:srgbClr val="000000"/>
                </a:solidFill>
              </a:rPr>
              <a:t>)</a:t>
            </a:r>
          </a:p>
          <a:p>
            <a:r>
              <a:rPr lang="en-GB" dirty="0">
                <a:solidFill>
                  <a:srgbClr val="000000"/>
                </a:solidFill>
              </a:rPr>
              <a:t>Catalogue code: </a:t>
            </a:r>
            <a:r>
              <a:rPr lang="en-GB" dirty="0" smtClean="0">
                <a:solidFill>
                  <a:srgbClr val="000000"/>
                </a:solidFill>
              </a:rPr>
              <a:t>AA04</a:t>
            </a:r>
            <a:endParaRPr lang="en-GB" dirty="0">
              <a:solidFill>
                <a:srgbClr val="000000"/>
              </a:solidFill>
            </a:endParaRPr>
          </a:p>
        </p:txBody>
      </p:sp>
      <p:sp>
        <p:nvSpPr>
          <p:cNvPr id="5" name="BainBulletsConfiguration" hidden="1"/>
          <p:cNvSpPr txBox="1"/>
          <p:nvPr/>
        </p:nvSpPr>
        <p:spPr>
          <a:xfrm>
            <a:off x="12702" y="12702"/>
            <a:ext cx="65" cy="15389"/>
          </a:xfrm>
          <a:prstGeom prst="rect">
            <a:avLst/>
          </a:prstGeom>
          <a:noFill/>
        </p:spPr>
        <p:txBody>
          <a:bodyPr vert="horz" wrap="none" lIns="0" tIns="0" rIns="0" bIns="0" rtlCol="0">
            <a:spAutoFit/>
          </a:bodyPr>
          <a:lstStyle/>
          <a:p>
            <a:pPr>
              <a:buClr>
                <a:srgbClr val="E64B00"/>
              </a:buClr>
            </a:pPr>
            <a:endParaRPr lang="en-US" sz="100" dirty="0" err="1">
              <a:solidFill>
                <a:srgbClr val="FFFFFF"/>
              </a:solidFill>
            </a:endParaRPr>
          </a:p>
        </p:txBody>
      </p:sp>
      <p:pic>
        <p:nvPicPr>
          <p:cNvPr id="8" name="Image 7"/>
          <p:cNvPicPr>
            <a:picLocks noChangeAspect="1"/>
          </p:cNvPicPr>
          <p:nvPr/>
        </p:nvPicPr>
        <p:blipFill>
          <a:blip r:embed="rId6"/>
          <a:stretch>
            <a:fillRect/>
          </a:stretch>
        </p:blipFill>
        <p:spPr>
          <a:xfrm>
            <a:off x="6192745" y="3857867"/>
            <a:ext cx="1198124" cy="1767232"/>
          </a:xfrm>
          <a:prstGeom prst="rect">
            <a:avLst/>
          </a:prstGeom>
        </p:spPr>
      </p:pic>
    </p:spTree>
    <p:extLst>
      <p:ext uri="{BB962C8B-B14F-4D97-AF65-F5344CB8AC3E}">
        <p14:creationId xmlns:p14="http://schemas.microsoft.com/office/powerpoint/2010/main" val="8025229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134</Words>
  <Application>Microsoft Office PowerPoint</Application>
  <PresentationFormat>Affichage à l'écran (4:3)</PresentationFormat>
  <Paragraphs>14</Paragraphs>
  <Slides>1</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6" baseType="lpstr">
      <vt:lpstr>MS PGothic</vt:lpstr>
      <vt:lpstr>Arial</vt:lpstr>
      <vt:lpstr>Wingdings</vt:lpstr>
      <vt:lpstr>Sidel Template 2013</vt:lpstr>
      <vt:lpstr>think-cell Folie</vt:lpstr>
      <vt:lpstr>Improve labeling process and reduce maintenance </vt:lpstr>
    </vt:vector>
  </TitlesOfParts>
  <Company>Sidel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Reduce label jam risks with label detection</dc:title>
  <dc:creator>De Chanteloup, Barbara</dc:creator>
  <cp:lastModifiedBy>De Chanteloup, Barbara</cp:lastModifiedBy>
  <cp:revision>2</cp:revision>
  <dcterms:created xsi:type="dcterms:W3CDTF">2014-08-11T09:11:28Z</dcterms:created>
  <dcterms:modified xsi:type="dcterms:W3CDTF">2014-08-11T09:16:23Z</dcterms:modified>
</cp:coreProperties>
</file>