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Lst>
  <p:notesMasterIdLst>
    <p:notesMasterId r:id="rId3"/>
  </p:notesMasterIdLst>
  <p:handoutMasterIdLst>
    <p:handoutMasterId r:id="rId4"/>
  </p:handoutMasterIdLst>
  <p:sldIdLst>
    <p:sldId id="329" r:id="rId2"/>
  </p:sldIdLst>
  <p:sldSz cx="9144000" cy="6858000" type="screen4x3"/>
  <p:notesSz cx="6858000" cy="9144000"/>
  <p:custDataLst>
    <p:tags r:id="rId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8024" autoAdjust="0"/>
  </p:normalViewPr>
  <p:slideViewPr>
    <p:cSldViewPr snapToGrid="0" snapToObjects="1">
      <p:cViewPr varScale="1">
        <p:scale>
          <a:sx n="108" d="100"/>
          <a:sy n="108" d="100"/>
        </p:scale>
        <p:origin x="108" y="162"/>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3/29/2016</a:t>
            </a:fld>
            <a:endParaRPr lang="es-ES"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es-ES"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29/03/2016</a:t>
            </a:fld>
            <a:endParaRPr lang="es-ES"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es-ES"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8"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s-ES"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9"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s-ES"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2"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3"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65"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20"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smtClean="0">
                <a:solidFill>
                  <a:srgbClr val="FFFFFF"/>
                </a:solidFill>
              </a:rPr>
              <a:t>sidel.com</a:t>
            </a:r>
            <a:endParaRPr lang="es-ES"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r>
              <a:t/>
            </a: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s-ES"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es-ES"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es-ES"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s-ES" sz="700" dirty="0" smtClean="0"/>
          </a:p>
          <a:p>
            <a:r>
              <a:rPr lang="en-GB" sz="700" dirty="0" smtClean="0"/>
              <a:t>We call it </a:t>
            </a:r>
            <a:r>
              <a:rPr lang="en-GB" sz="700" b="1" dirty="0" smtClean="0"/>
              <a:t>A Better Match</a:t>
            </a:r>
            <a:r>
              <a:rPr lang="en-GB" sz="700" dirty="0" smtClean="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21"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s-ES"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es-ES"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es-ES"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s-ES"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648000" y="334800"/>
            <a:ext cx="7992000" cy="936000"/>
          </a:xfrm>
        </p:spPr>
        <p:txBody>
          <a:bodyPr/>
          <a:lstStyle>
            <a:lvl1pPr>
              <a:defRPr/>
            </a:lvl1pPr>
          </a:lstStyle>
          <a:p>
            <a:r>
              <a:rPr lang="en-US" smtClean="0"/>
              <a:t>Cliquez pour modifier le style du titre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34892342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94" name="think-cell Folie" r:id="rId12" imgW="270" imgH="270" progId="TCLayout.ActiveDocument.1">
                  <p:embed/>
                </p:oleObj>
              </mc:Choice>
              <mc:Fallback>
                <p:oleObj name="think-cell Foli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5">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6" name="Footer Placeholder 3"/>
          <p:cNvSpPr txBox="1">
            <a:spLocks/>
          </p:cNvSpPr>
          <p:nvPr/>
        </p:nvSpPr>
        <p:spPr>
          <a:xfrm>
            <a:off x="1341438" y="6626225"/>
            <a:ext cx="1718419"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err="1" smtClean="0">
                <a:ln>
                  <a:noFill/>
                </a:ln>
                <a:solidFill>
                  <a:srgbClr val="7F7F7F"/>
                </a:solidFill>
                <a:effectLst/>
                <a:uLnTx/>
                <a:uFillTx/>
                <a:latin typeface="+mn-lt"/>
                <a:ea typeface="+mn-ea"/>
                <a:cs typeface="+mn-cs"/>
              </a:rPr>
              <a:t>Sidel</a:t>
            </a:r>
            <a:r>
              <a:rPr kumimoji="0" lang="en-GB" sz="900" b="0" i="0" u="none" strike="noStrike" kern="1200" cap="none" spc="0" normalizeH="0" baseline="0" noProof="0" dirty="0" smtClean="0">
                <a:ln>
                  <a:noFill/>
                </a:ln>
                <a:solidFill>
                  <a:srgbClr val="7F7F7F"/>
                </a:solidFill>
                <a:effectLst/>
                <a:uLnTx/>
                <a:uFillTx/>
                <a:latin typeface="+mn-lt"/>
                <a:ea typeface="+mn-ea"/>
                <a:cs typeface="+mn-cs"/>
              </a:rPr>
              <a:t> Services: Line Improvement</a:t>
            </a: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chemeClr val="bg2"/>
                </a:solidFill>
              </a:rPr>
              <a:t>Página </a:t>
            </a:r>
            <a:fld id="{7873E190-40CF-412D-9604-1EFCEB1508B2}" type="slidenum">
              <a:rPr lang="en-GB" smtClean="0">
                <a:solidFill>
                  <a:schemeClr val="bg2"/>
                </a:solidFill>
              </a:rPr>
              <a:pPr/>
              <a:t>‹#›</a:t>
            </a:fld>
            <a:endParaRPr lang="es-ES"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7" r:id="rId8"/>
  </p:sldLayoutIdLst>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8.xml"/><Relationship Id="rId7" Type="http://schemas.openxmlformats.org/officeDocument/2006/relationships/image" Target="../media/image8.jpeg"/><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7.jpeg"/><Relationship Id="rId5" Type="http://schemas.openxmlformats.org/officeDocument/2006/relationships/image" Target="../media/image6.emf"/><Relationship Id="rId4" Type="http://schemas.openxmlformats.org/officeDocument/2006/relationships/oleObject" Target="../embeddings/oleObject9.bin"/><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48" name="think-cell Folie" r:id="rId4" imgW="360" imgH="360" progId="">
                  <p:embed/>
                </p:oleObj>
              </mc:Choice>
              <mc:Fallback>
                <p:oleObj name="think-cell Foli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Title 1"/>
          <p:cNvSpPr>
            <a:spLocks noGrp="1"/>
          </p:cNvSpPr>
          <p:nvPr>
            <p:ph type="title"/>
          </p:nvPr>
        </p:nvSpPr>
        <p:spPr>
          <a:xfrm>
            <a:off x="647700" y="334963"/>
            <a:ext cx="7993063" cy="936625"/>
          </a:xfrm>
        </p:spPr>
        <p:txBody>
          <a:bodyPr/>
          <a:lstStyle/>
          <a:p>
            <a:r>
              <a:rPr lang="fr-FR" altLang="fr-FR" dirty="0"/>
              <a:t>Anticipe la falta de repuestos</a:t>
            </a:r>
            <a:endParaRPr lang="es-ES" altLang="fr-FR" b="0" dirty="0" smtClean="0"/>
          </a:p>
        </p:txBody>
      </p:sp>
      <p:sp>
        <p:nvSpPr>
          <p:cNvPr id="6148" name="Text Placeholder 2"/>
          <p:cNvSpPr>
            <a:spLocks noGrp="1"/>
          </p:cNvSpPr>
          <p:nvPr>
            <p:ph type="body" sz="quarter" idx="10"/>
          </p:nvPr>
        </p:nvSpPr>
        <p:spPr>
          <a:xfrm>
            <a:off x="647700" y="1328738"/>
            <a:ext cx="7997825" cy="304800"/>
          </a:xfrm>
        </p:spPr>
        <p:txBody>
          <a:bodyPr/>
          <a:lstStyle/>
          <a:p>
            <a:pPr eaLnBrk="1" hangingPunct="1"/>
            <a:r>
              <a:rPr lang="fr-FR" altLang="fr-FR" dirty="0" smtClean="0"/>
              <a:t>Actualización de HMI de Compact</a:t>
            </a:r>
            <a:endParaRPr lang="es-ES" altLang="fr-FR" dirty="0" smtClean="0"/>
          </a:p>
        </p:txBody>
      </p:sp>
      <p:sp>
        <p:nvSpPr>
          <p:cNvPr id="4" name="Text Placeholder 2"/>
          <p:cNvSpPr txBox="1">
            <a:spLocks/>
          </p:cNvSpPr>
          <p:nvPr/>
        </p:nvSpPr>
        <p:spPr>
          <a:xfrm>
            <a:off x="652463" y="5862638"/>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dirty="0" smtClean="0">
                <a:solidFill>
                  <a:srgbClr val="000000"/>
                </a:solidFill>
              </a:rPr>
              <a:t>Valor: Obsolescencia</a:t>
            </a:r>
          </a:p>
          <a:p>
            <a:pPr>
              <a:defRPr/>
            </a:pPr>
            <a:r>
              <a:rPr sz="800" dirty="0" smtClean="0">
                <a:solidFill>
                  <a:srgbClr val="000000"/>
                </a:solidFill>
              </a:rPr>
              <a:t>Equipo: Sopladora Compact </a:t>
            </a:r>
            <a:endParaRPr lang="es-ES" sz="800" kern="0" dirty="0">
              <a:solidFill>
                <a:srgbClr val="000000"/>
              </a:solidFill>
            </a:endParaRPr>
          </a:p>
          <a:p>
            <a:pPr>
              <a:defRPr/>
            </a:pPr>
            <a:r>
              <a:rPr sz="800" dirty="0">
                <a:solidFill>
                  <a:srgbClr val="000000"/>
                </a:solidFill>
              </a:rPr>
              <a:t>Código de catálogo: CB002</a:t>
            </a:r>
            <a:endParaRPr lang="es-ES" sz="800" kern="0" dirty="0">
              <a:solidFill>
                <a:srgbClr val="FF0000"/>
              </a:solidFill>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smtClean="0">
                <a:solidFill>
                  <a:srgbClr val="FFFFFF"/>
                </a:solidFill>
              </a:rPr>
              <a:t>5_84</a:t>
            </a:r>
          </a:p>
        </p:txBody>
      </p:sp>
      <p:graphicFrame>
        <p:nvGraphicFramePr>
          <p:cNvPr id="25" name="Group 188"/>
          <p:cNvGraphicFramePr>
            <a:graphicFrameLocks noGrp="1"/>
          </p:cNvGraphicFramePr>
          <p:nvPr>
            <p:extLst>
              <p:ext uri="{D42A27DB-BD31-4B8C-83A1-F6EECF244321}">
                <p14:modId xmlns:p14="http://schemas.microsoft.com/office/powerpoint/2010/main" val="2293925825"/>
              </p:ext>
            </p:extLst>
          </p:nvPr>
        </p:nvGraphicFramePr>
        <p:xfrm>
          <a:off x="652463" y="1743075"/>
          <a:ext cx="7996237" cy="3989388"/>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baseline="0" noProof="1" smtClean="0">
                          <a:ln>
                            <a:noFill/>
                          </a:ln>
                          <a:solidFill>
                            <a:srgbClr val="FFFFFF"/>
                          </a:solidFill>
                          <a:effectLst/>
                          <a:latin typeface="Arial" charset="0"/>
                        </a:rPr>
                        <a:t>VALOR Y VENTAJAS</a:t>
                      </a:r>
                      <a:endParaRPr kumimoji="0" lang="es-ES" altLang="fr-FR" sz="1400" b="1" i="0" u="none" strike="noStrike" cap="none" normalizeH="0" baseline="0" noProof="1" smtClean="0">
                        <a:ln>
                          <a:noFill/>
                        </a:ln>
                        <a:solidFill>
                          <a:srgbClr val="FFFFFF"/>
                        </a:solidFill>
                        <a:effectLst/>
                        <a:latin typeface="Arial" charset="0"/>
                        <a:ea typeface="MS PGothic" pitchFamily="34" charset="-128"/>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baseline="0" noProof="1" smtClean="0">
                          <a:ln>
                            <a:noFill/>
                          </a:ln>
                          <a:solidFill>
                            <a:schemeClr val="bg1"/>
                          </a:solidFill>
                          <a:effectLst/>
                          <a:latin typeface="Arial" charset="0"/>
                        </a:rPr>
                        <a:t>DESCRIPCIÓN</a:t>
                      </a:r>
                      <a:endParaRPr kumimoji="0" lang="es-ES" altLang="de-DE" sz="1400" b="0" i="0" u="none" strike="noStrike" cap="none" normalizeH="0" baseline="0" noProof="1" smtClean="0">
                        <a:ln>
                          <a:noFill/>
                        </a:ln>
                        <a:solidFill>
                          <a:schemeClr val="bg1"/>
                        </a:solidFill>
                        <a:effectLst/>
                        <a:latin typeface="Arial" charset="0"/>
                        <a:cs typeface="Arial" charset="0"/>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Sustitución de la pantalla de la sopladora Compact.</a:t>
                      </a: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71450" marR="0" lvl="0" indent="-171450" algn="l" defTabSz="914400" rtl="0" eaLnBrk="1" fontAlgn="base" latinLnBrk="0" hangingPunct="1">
                        <a:lnSpc>
                          <a:spcPct val="100000"/>
                        </a:lnSpc>
                        <a:spcBef>
                          <a:spcPts val="300"/>
                        </a:spcBef>
                        <a:spcAft>
                          <a:spcPct val="0"/>
                        </a:spcAft>
                        <a:buClr>
                          <a:srgbClr val="E64B00"/>
                        </a:buClr>
                        <a:buSzTx/>
                        <a:buFont typeface="Wingdings" pitchFamily="2" charset="2"/>
                        <a:buChar char="§"/>
                        <a:tabLst/>
                      </a:pPr>
                      <a:r>
                        <a:rPr kumimoji="0" lang="en-US" altLang="fr-FR" sz="1200" b="1" i="0" u="none" strike="noStrike" cap="none" baseline="0" noProof="1" smtClean="0">
                          <a:ln>
                            <a:noFill/>
                          </a:ln>
                          <a:solidFill>
                            <a:srgbClr val="000000"/>
                          </a:solidFill>
                          <a:effectLst/>
                          <a:latin typeface="Arial" charset="0"/>
                        </a:rPr>
                        <a:t>Sustitución de la pantalla:</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El fabricante de la pantalla actual de su sopladora Compact (Siemens MP370 o Siemens MP377) ha dejado de suministrarla.</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s-ES"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La nueva solución de pantalla requiere una adaptación del software y una nueva interfaz mecánica (aumento del tamaño). </a:t>
                      </a: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86122" y="3844706"/>
            <a:ext cx="1058734" cy="1058734"/>
          </a:xfrm>
          <a:prstGeom prst="rect">
            <a:avLst/>
          </a:prstGeom>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t="31951"/>
          <a:stretch/>
        </p:blipFill>
        <p:spPr>
          <a:xfrm>
            <a:off x="5066368" y="4300744"/>
            <a:ext cx="1466386" cy="997871"/>
          </a:xfrm>
          <a:prstGeom prst="rect">
            <a:avLst/>
          </a:prstGeom>
        </p:spPr>
      </p:pic>
      <p:pic>
        <p:nvPicPr>
          <p:cNvPr id="11" name="Picture 10"/>
          <p:cNvPicPr>
            <a:picLocks noChangeAspect="1"/>
          </p:cNvPicPr>
          <p:nvPr/>
        </p:nvPicPr>
        <p:blipFill>
          <a:blip r:embed="rId8"/>
          <a:stretch>
            <a:fillRect/>
          </a:stretch>
        </p:blipFill>
        <p:spPr>
          <a:xfrm>
            <a:off x="3087426" y="3981985"/>
            <a:ext cx="1137682" cy="880786"/>
          </a:xfrm>
          <a:prstGeom prst="rect">
            <a:avLst/>
          </a:prstGeom>
        </p:spPr>
      </p:pic>
      <p:sp>
        <p:nvSpPr>
          <p:cNvPr id="3" name="TextBox 2"/>
          <p:cNvSpPr txBox="1"/>
          <p:nvPr/>
        </p:nvSpPr>
        <p:spPr>
          <a:xfrm>
            <a:off x="831919" y="3501241"/>
            <a:ext cx="1367139" cy="215444"/>
          </a:xfrm>
          <a:prstGeom prst="rect">
            <a:avLst/>
          </a:prstGeom>
          <a:noFill/>
        </p:spPr>
        <p:txBody>
          <a:bodyPr wrap="square" lIns="0" tIns="0" rIns="0" bIns="0" rtlCol="0">
            <a:spAutoFit/>
          </a:bodyPr>
          <a:lstStyle/>
          <a:p>
            <a:pPr>
              <a:buClr>
                <a:schemeClr val="accent4"/>
              </a:buClr>
            </a:pPr>
            <a:r>
              <a:rPr lang="en-US" sz="1400" dirty="0" smtClean="0"/>
              <a:t>Siemens MP370</a:t>
            </a:r>
          </a:p>
        </p:txBody>
      </p:sp>
      <p:sp>
        <p:nvSpPr>
          <p:cNvPr id="13" name="TextBox 12"/>
          <p:cNvSpPr txBox="1"/>
          <p:nvPr/>
        </p:nvSpPr>
        <p:spPr>
          <a:xfrm>
            <a:off x="2958358" y="3471242"/>
            <a:ext cx="1367139" cy="215444"/>
          </a:xfrm>
          <a:prstGeom prst="rect">
            <a:avLst/>
          </a:prstGeom>
          <a:noFill/>
        </p:spPr>
        <p:txBody>
          <a:bodyPr wrap="square" lIns="0" tIns="0" rIns="0" bIns="0" rtlCol="0">
            <a:spAutoFit/>
          </a:bodyPr>
          <a:lstStyle/>
          <a:p>
            <a:pPr>
              <a:buClr>
                <a:schemeClr val="accent4"/>
              </a:buClr>
            </a:pPr>
            <a:r>
              <a:rPr lang="en-US" sz="1400" dirty="0" smtClean="0"/>
              <a:t>Siemens MP377</a:t>
            </a:r>
          </a:p>
        </p:txBody>
      </p:sp>
      <p:pic>
        <p:nvPicPr>
          <p:cNvPr id="14" name="Picture 1" descr="image0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83854" y="3844706"/>
            <a:ext cx="1615712" cy="161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p:nvSpPr>
        <p:spPr>
          <a:xfrm>
            <a:off x="1595731" y="3108149"/>
            <a:ext cx="2064045" cy="215444"/>
          </a:xfrm>
          <a:prstGeom prst="rect">
            <a:avLst/>
          </a:prstGeom>
          <a:noFill/>
        </p:spPr>
        <p:txBody>
          <a:bodyPr wrap="square" lIns="0" tIns="0" rIns="0" bIns="0" rtlCol="0">
            <a:spAutoFit/>
          </a:bodyPr>
          <a:lstStyle/>
          <a:p>
            <a:pPr>
              <a:buClr>
                <a:schemeClr val="accent4"/>
              </a:buClr>
            </a:pPr>
            <a:r>
              <a:rPr lang="en-US" sz="1400" dirty="0" smtClean="0"/>
              <a:t>Generaciones antiguas </a:t>
            </a:r>
          </a:p>
        </p:txBody>
      </p:sp>
      <p:sp>
        <p:nvSpPr>
          <p:cNvPr id="17" name="TextBox 16"/>
          <p:cNvSpPr txBox="1"/>
          <p:nvPr/>
        </p:nvSpPr>
        <p:spPr>
          <a:xfrm>
            <a:off x="5066368" y="3953362"/>
            <a:ext cx="1367139" cy="215444"/>
          </a:xfrm>
          <a:prstGeom prst="rect">
            <a:avLst/>
          </a:prstGeom>
          <a:noFill/>
        </p:spPr>
        <p:txBody>
          <a:bodyPr wrap="square" lIns="0" tIns="0" rIns="0" bIns="0" rtlCol="0">
            <a:spAutoFit/>
          </a:bodyPr>
          <a:lstStyle/>
          <a:p>
            <a:pPr>
              <a:buClr>
                <a:schemeClr val="accent4"/>
              </a:buClr>
            </a:pPr>
            <a:r>
              <a:rPr lang="en-US" sz="1400" dirty="0" smtClean="0"/>
              <a:t>Siemens TP1900</a:t>
            </a:r>
          </a:p>
        </p:txBody>
      </p:sp>
    </p:spTree>
    <p:extLst>
      <p:ext uri="{BB962C8B-B14F-4D97-AF65-F5344CB8AC3E}">
        <p14:creationId xmlns:p14="http://schemas.microsoft.com/office/powerpoint/2010/main" val="723209866"/>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91</Words>
  <Application>Microsoft Office PowerPoint</Application>
  <PresentationFormat>On-screen Show (4:3)</PresentationFormat>
  <Paragraphs>19</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MS PGothic</vt:lpstr>
      <vt:lpstr>Arial</vt:lpstr>
      <vt:lpstr>Calibri</vt:lpstr>
      <vt:lpstr>Wingdings</vt:lpstr>
      <vt:lpstr>Sidel-PPT-Template2014</vt:lpstr>
      <vt:lpstr>think-cell Folie</vt:lpstr>
      <vt:lpstr>Anticipe la falta de repuestos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2015-06-11T14:41:54Z</dcterms:created>
  <dcterms:modified xsi:type="dcterms:W3CDTF">2016-03-29T11:59:57Z</dcterms:modified>
</cp:coreProperties>
</file>